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71" r:id="rId3"/>
    <p:sldId id="272" r:id="rId4"/>
    <p:sldId id="273" r:id="rId5"/>
    <p:sldId id="257" r:id="rId6"/>
    <p:sldId id="262" r:id="rId7"/>
    <p:sldId id="258" r:id="rId8"/>
    <p:sldId id="259" r:id="rId9"/>
    <p:sldId id="261" r:id="rId10"/>
    <p:sldId id="275" r:id="rId11"/>
    <p:sldId id="260" r:id="rId12"/>
    <p:sldId id="274" r:id="rId13"/>
    <p:sldId id="283" r:id="rId14"/>
    <p:sldId id="267" r:id="rId15"/>
    <p:sldId id="263" r:id="rId16"/>
    <p:sldId id="264" r:id="rId17"/>
    <p:sldId id="268" r:id="rId18"/>
    <p:sldId id="269" r:id="rId19"/>
    <p:sldId id="270" r:id="rId20"/>
    <p:sldId id="276" r:id="rId21"/>
    <p:sldId id="277" r:id="rId22"/>
    <p:sldId id="279" r:id="rId23"/>
    <p:sldId id="281" r:id="rId24"/>
    <p:sldId id="282" r:id="rId25"/>
    <p:sldId id="280" r:id="rId26"/>
    <p:sldId id="28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5634"/>
  </p:normalViewPr>
  <p:slideViewPr>
    <p:cSldViewPr snapToGrid="0">
      <p:cViewPr varScale="1">
        <p:scale>
          <a:sx n="100" d="100"/>
          <a:sy n="100" d="100"/>
        </p:scale>
        <p:origin x="9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EC44DE-4A52-404E-AF9D-B990D525D3F5}" type="datetimeFigureOut">
              <a:rPr lang="en-US" smtClean="0"/>
              <a:t>12/12/23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FC137A-E9B9-D240-B28F-A6536B75CF2D}" type="slidenum">
              <a:rPr lang="en-US" smtClean="0"/>
              <a:t>‹#›</a:t>
            </a:fld>
            <a:endParaRPr lang="en-US"/>
          </a:p>
        </p:txBody>
      </p:sp>
    </p:spTree>
    <p:extLst>
      <p:ext uri="{BB962C8B-B14F-4D97-AF65-F5344CB8AC3E}">
        <p14:creationId xmlns:p14="http://schemas.microsoft.com/office/powerpoint/2010/main" val="271663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Population_differentiation"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en.wikipedia.org/wiki/Genetic_structur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startAt="318"/>
            </a:pPr>
            <a:r>
              <a:rPr lang="en-US" b="0" i="0" dirty="0">
                <a:solidFill>
                  <a:srgbClr val="202122"/>
                </a:solidFill>
                <a:effectLst/>
                <a:latin typeface="Arial" panose="020B0604020202020204" pitchFamily="34" charset="0"/>
              </a:rPr>
              <a:t>The </a:t>
            </a:r>
            <a:r>
              <a:rPr lang="en-US" b="1" i="0" dirty="0">
                <a:solidFill>
                  <a:srgbClr val="202122"/>
                </a:solidFill>
                <a:effectLst/>
                <a:latin typeface="Arial" panose="020B0604020202020204" pitchFamily="34" charset="0"/>
              </a:rPr>
              <a:t>fixation index</a:t>
            </a:r>
            <a:r>
              <a:rPr lang="en-US" b="0" i="0" dirty="0">
                <a:solidFill>
                  <a:srgbClr val="202122"/>
                </a:solidFill>
                <a:effectLst/>
                <a:latin typeface="Arial" panose="020B0604020202020204" pitchFamily="34" charset="0"/>
              </a:rPr>
              <a:t> (</a:t>
            </a:r>
            <a:r>
              <a:rPr lang="en-US" b="1" i="0" dirty="0">
                <a:solidFill>
                  <a:srgbClr val="202122"/>
                </a:solidFill>
                <a:effectLst/>
                <a:latin typeface="Arial" panose="020B0604020202020204" pitchFamily="34" charset="0"/>
              </a:rPr>
              <a:t>F</a:t>
            </a:r>
            <a:r>
              <a:rPr lang="en-US" b="1" i="0" baseline="-25000" dirty="0">
                <a:solidFill>
                  <a:srgbClr val="202122"/>
                </a:solidFill>
                <a:effectLst/>
                <a:latin typeface="Arial" panose="020B0604020202020204" pitchFamily="34" charset="0"/>
              </a:rPr>
              <a:t>ST</a:t>
            </a:r>
            <a:r>
              <a:rPr lang="en-US" b="0" i="0" dirty="0">
                <a:solidFill>
                  <a:srgbClr val="202122"/>
                </a:solidFill>
                <a:effectLst/>
                <a:latin typeface="Arial" panose="020B0604020202020204" pitchFamily="34" charset="0"/>
              </a:rPr>
              <a:t>) is a measure of </a:t>
            </a:r>
            <a:r>
              <a:rPr lang="en-US" b="0" i="0" u="none" strike="noStrike" dirty="0">
                <a:solidFill>
                  <a:srgbClr val="3366CC"/>
                </a:solidFill>
                <a:effectLst/>
                <a:latin typeface="Arial" panose="020B0604020202020204" pitchFamily="34" charset="0"/>
                <a:hlinkClick r:id="rId3" tooltip="Population differentiation"/>
              </a:rPr>
              <a:t>population differentiation</a:t>
            </a:r>
            <a:r>
              <a:rPr lang="en-US" b="0" i="0" dirty="0">
                <a:solidFill>
                  <a:srgbClr val="202122"/>
                </a:solidFill>
                <a:effectLst/>
                <a:latin typeface="Arial" panose="020B0604020202020204" pitchFamily="34" charset="0"/>
              </a:rPr>
              <a:t> due to </a:t>
            </a:r>
            <a:r>
              <a:rPr lang="en-US" b="0" i="0" u="none" strike="noStrike" dirty="0">
                <a:solidFill>
                  <a:srgbClr val="3366CC"/>
                </a:solidFill>
                <a:effectLst/>
                <a:latin typeface="Arial" panose="020B0604020202020204" pitchFamily="34" charset="0"/>
                <a:hlinkClick r:id="rId4" tooltip="Genetic structure"/>
              </a:rPr>
              <a:t>genetic structure</a:t>
            </a:r>
            <a:r>
              <a:rPr lang="en-US" b="0" i="0" u="none" strike="noStrike" dirty="0">
                <a:solidFill>
                  <a:srgbClr val="202122"/>
                </a:solidFill>
                <a:effectLst/>
                <a:latin typeface="Arial" panose="020B0604020202020204" pitchFamily="34" charset="0"/>
              </a:rPr>
              <a:t>. </a:t>
            </a:r>
            <a:r>
              <a:rPr lang="en-US" b="0" i="0" dirty="0">
                <a:solidFill>
                  <a:srgbClr val="202122"/>
                </a:solidFill>
                <a:effectLst/>
                <a:latin typeface="Arial" panose="020B0604020202020204" pitchFamily="34" charset="0"/>
              </a:rPr>
              <a:t>Its values range from 0 to 1. B</a:t>
            </a:r>
            <a:r>
              <a:rPr lang="en-US" sz="1800" dirty="0">
                <a:effectLst/>
                <a:latin typeface="TimesNewRomanPSMT"/>
              </a:rPr>
              <a:t>y estimating pairwise </a:t>
            </a:r>
            <a:r>
              <a:rPr lang="en-US" sz="1800" i="1" dirty="0">
                <a:effectLst/>
                <a:latin typeface="TimesNewRomanPS"/>
              </a:rPr>
              <a:t>FST</a:t>
            </a:r>
            <a:r>
              <a:rPr lang="en-US" sz="1800" dirty="0">
                <a:effectLst/>
                <a:latin typeface="TimesNewRomanPSMT"/>
              </a:rPr>
              <a:t>, </a:t>
            </a:r>
            <a:r>
              <a:rPr lang="en-US" sz="1800" dirty="0" err="1">
                <a:effectLst/>
                <a:latin typeface="TimesNewRomanPSMT"/>
              </a:rPr>
              <a:t>Jost’s</a:t>
            </a:r>
            <a:r>
              <a:rPr lang="en-US" sz="1800" dirty="0">
                <a:effectLst/>
                <a:latin typeface="TimesNewRomanPSMT"/>
              </a:rPr>
              <a:t> </a:t>
            </a:r>
            <a:r>
              <a:rPr lang="en-US" sz="1800" i="1" dirty="0">
                <a:effectLst/>
                <a:latin typeface="TimesNewRomanPS"/>
              </a:rPr>
              <a:t>D</a:t>
            </a:r>
            <a:r>
              <a:rPr lang="en-US" sz="1800" dirty="0">
                <a:effectLst/>
                <a:latin typeface="TimesNewRomanPSMT"/>
              </a:rPr>
              <a:t>, PCA, and the number of private alleles (PA) as above for GAs. For these tests, if taxa have experienced hybridization, then we expect to  detect low fixation indices (&lt; 0.05), indistinct clusters and overlapping PC scores on primary  axes, and relatively few private alleles (&lt; 1%). If, however, genomes have not mixed, we expect to detect relatively high fixation indices (&gt; 0.05), distinct clusters of variation without overlapping PC scores on primary PC axes, and an elevated fraction of private alleles (1- 10%).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D4FC137A-E9B9-D240-B28F-A6536B75CF2D}" type="slidenum">
              <a:rPr lang="en-US" smtClean="0"/>
              <a:t>6</a:t>
            </a:fld>
            <a:endParaRPr lang="en-US"/>
          </a:p>
        </p:txBody>
      </p:sp>
    </p:spTree>
    <p:extLst>
      <p:ext uri="{BB962C8B-B14F-4D97-AF65-F5344CB8AC3E}">
        <p14:creationId xmlns:p14="http://schemas.microsoft.com/office/powerpoint/2010/main" val="1037192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2D3"/>
                </a:solidFill>
                <a:effectLst/>
                <a:latin typeface="Slack-Lato"/>
              </a:rPr>
              <a:t>Darker colors mean higher allele sharing between groups.</a:t>
            </a:r>
            <a:endParaRPr lang="en-US" dirty="0"/>
          </a:p>
        </p:txBody>
      </p:sp>
      <p:sp>
        <p:nvSpPr>
          <p:cNvPr id="4" name="Slide Number Placeholder 3"/>
          <p:cNvSpPr>
            <a:spLocks noGrp="1"/>
          </p:cNvSpPr>
          <p:nvPr>
            <p:ph type="sldNum" sz="quarter" idx="5"/>
          </p:nvPr>
        </p:nvSpPr>
        <p:spPr/>
        <p:txBody>
          <a:bodyPr/>
          <a:lstStyle/>
          <a:p>
            <a:fld id="{D4FC137A-E9B9-D240-B28F-A6536B75CF2D}" type="slidenum">
              <a:rPr lang="en-US" smtClean="0"/>
              <a:t>9</a:t>
            </a:fld>
            <a:endParaRPr lang="en-US"/>
          </a:p>
        </p:txBody>
      </p:sp>
    </p:spTree>
    <p:extLst>
      <p:ext uri="{BB962C8B-B14F-4D97-AF65-F5344CB8AC3E}">
        <p14:creationId xmlns:p14="http://schemas.microsoft.com/office/powerpoint/2010/main" val="67155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D-statistic:</a:t>
            </a:r>
            <a:endParaRPr lang="en-US" b="0" i="0" dirty="0">
              <a:effectLst/>
              <a:latin typeface="Söhne"/>
            </a:endParaRPr>
          </a:p>
          <a:p>
            <a:pPr marL="742950" lvl="1" indent="-285750" algn="l">
              <a:buFont typeface="+mj-lt"/>
              <a:buAutoNum type="arabicPeriod"/>
            </a:pPr>
            <a:r>
              <a:rPr lang="en-US" b="0" i="0" dirty="0">
                <a:effectLst/>
                <a:latin typeface="Söhne"/>
              </a:rPr>
              <a:t>This is the D-statistic value, representing the difference in the number of ABBA and BABA patterns in the quartet. Positive values suggest introgression between P1 and P3, while negative values suggest introgression between P1 and P2.</a:t>
            </a:r>
          </a:p>
          <a:p>
            <a:pPr algn="l">
              <a:buFont typeface="+mj-lt"/>
              <a:buAutoNum type="arabicPeriod"/>
            </a:pPr>
            <a:r>
              <a:rPr lang="en-US" b="1" i="0" dirty="0">
                <a:effectLst/>
                <a:latin typeface="Söhne"/>
              </a:rPr>
              <a:t>Z-score:</a:t>
            </a:r>
            <a:endParaRPr lang="en-US" b="0" i="0" dirty="0">
              <a:effectLst/>
              <a:latin typeface="Söhne"/>
            </a:endParaRPr>
          </a:p>
          <a:p>
            <a:pPr marL="742950" lvl="1" indent="-285750" algn="l">
              <a:buFont typeface="+mj-lt"/>
              <a:buAutoNum type="arabicPeriod"/>
            </a:pPr>
            <a:r>
              <a:rPr lang="en-US" b="0" i="0" dirty="0">
                <a:effectLst/>
                <a:latin typeface="Söhne"/>
              </a:rPr>
              <a:t>The Z-score is a measure of how many standard deviations an element is from the mean. In the context of D-statistics, it helps assess the significance of the D-statistic. Higher absolute Z-scores indicate a more significant departure from the null hypothesis.</a:t>
            </a:r>
          </a:p>
          <a:p>
            <a:pPr algn="l">
              <a:buFont typeface="+mj-lt"/>
              <a:buAutoNum type="arabicPeriod"/>
            </a:pPr>
            <a:r>
              <a:rPr lang="en-US" b="1" i="0" dirty="0">
                <a:effectLst/>
                <a:latin typeface="Söhne"/>
              </a:rPr>
              <a:t>p-value:</a:t>
            </a:r>
            <a:endParaRPr lang="en-US" b="0" i="0" dirty="0">
              <a:effectLst/>
              <a:latin typeface="Söhne"/>
            </a:endParaRPr>
          </a:p>
          <a:p>
            <a:pPr marL="742950" lvl="1" indent="-285750" algn="l">
              <a:buFont typeface="+mj-lt"/>
              <a:buAutoNum type="arabicPeriod"/>
            </a:pPr>
            <a:r>
              <a:rPr lang="en-US" b="0" i="0" dirty="0">
                <a:effectLst/>
                <a:latin typeface="Söhne"/>
              </a:rPr>
              <a:t>The p-value indicates the statistical significance of the D-statistic. Low p-values (typically below a significance threshold like 0.05) suggest that the observed D-statistic is unlikely to have occurred by chance.</a:t>
            </a:r>
          </a:p>
          <a:p>
            <a:pPr algn="l">
              <a:buFont typeface="+mj-lt"/>
              <a:buAutoNum type="arabicPeriod"/>
            </a:pPr>
            <a:r>
              <a:rPr lang="en-US" b="1" i="0" dirty="0">
                <a:effectLst/>
                <a:latin typeface="Söhne"/>
              </a:rPr>
              <a:t>f4-ratio:</a:t>
            </a:r>
            <a:endParaRPr lang="en-US" b="0" i="0" dirty="0">
              <a:effectLst/>
              <a:latin typeface="Söhne"/>
            </a:endParaRPr>
          </a:p>
          <a:p>
            <a:pPr marL="742950" lvl="1" indent="-285750" algn="l">
              <a:buFont typeface="+mj-lt"/>
              <a:buAutoNum type="arabicPeriod"/>
            </a:pPr>
            <a:r>
              <a:rPr lang="en-US" b="0" i="0" dirty="0">
                <a:effectLst/>
                <a:latin typeface="Söhne"/>
              </a:rPr>
              <a:t>The f4-ratio is the ratio of the lengths of the two paths in the underlying tree. It is used to identify whether the topology of the tree is consistent with the D-statistic.</a:t>
            </a:r>
          </a:p>
          <a:p>
            <a:pPr algn="l">
              <a:buFont typeface="+mj-lt"/>
              <a:buAutoNum type="arabicPeriod"/>
            </a:pPr>
            <a:r>
              <a:rPr lang="en-US" b="1" i="0" dirty="0">
                <a:effectLst/>
                <a:latin typeface="Söhne"/>
              </a:rPr>
              <a:t>BBAA, ABBA, BABA:</a:t>
            </a:r>
            <a:endParaRPr lang="en-US" b="0" i="0" dirty="0">
              <a:effectLst/>
              <a:latin typeface="Söhne"/>
            </a:endParaRPr>
          </a:p>
          <a:p>
            <a:pPr marL="742950" lvl="1" indent="-285750" algn="l">
              <a:buFont typeface="+mj-lt"/>
              <a:buAutoNum type="arabicPeriod"/>
            </a:pPr>
            <a:r>
              <a:rPr lang="en-US" b="0" i="0" dirty="0">
                <a:effectLst/>
                <a:latin typeface="Söhne"/>
              </a:rPr>
              <a:t>These columns represent the counts of different allele patterns in the quartet:</a:t>
            </a:r>
          </a:p>
          <a:p>
            <a:pPr marL="1143000" lvl="2" indent="-228600" algn="l">
              <a:buFont typeface="+mj-lt"/>
              <a:buAutoNum type="arabicPeriod"/>
            </a:pPr>
            <a:r>
              <a:rPr lang="en-US" b="1" i="0" dirty="0">
                <a:effectLst/>
                <a:latin typeface="Söhne"/>
              </a:rPr>
              <a:t>BBAA:</a:t>
            </a:r>
            <a:r>
              <a:rPr lang="en-US" b="0" i="0" dirty="0">
                <a:effectLst/>
                <a:latin typeface="Söhne"/>
              </a:rPr>
              <a:t> Count of sites where the allele pattern is BABA.</a:t>
            </a:r>
          </a:p>
          <a:p>
            <a:pPr marL="1143000" lvl="2" indent="-228600" algn="l">
              <a:buFont typeface="+mj-lt"/>
              <a:buAutoNum type="arabicPeriod"/>
            </a:pPr>
            <a:r>
              <a:rPr lang="en-US" b="1" i="0" dirty="0">
                <a:effectLst/>
                <a:latin typeface="Söhne"/>
              </a:rPr>
              <a:t>ABBA:</a:t>
            </a:r>
            <a:r>
              <a:rPr lang="en-US" b="0" i="0" dirty="0">
                <a:effectLst/>
                <a:latin typeface="Söhne"/>
              </a:rPr>
              <a:t> Count of sites where the allele pattern is ABBA.</a:t>
            </a:r>
          </a:p>
          <a:p>
            <a:pPr marL="1143000" lvl="2" indent="-228600" algn="l">
              <a:buFont typeface="+mj-lt"/>
              <a:buAutoNum type="arabicPeriod"/>
            </a:pPr>
            <a:r>
              <a:rPr lang="en-US" b="1" i="0" dirty="0">
                <a:effectLst/>
                <a:latin typeface="Söhne"/>
              </a:rPr>
              <a:t>BABA:</a:t>
            </a:r>
            <a:r>
              <a:rPr lang="en-US" b="0" i="0" dirty="0">
                <a:effectLst/>
                <a:latin typeface="Söhne"/>
              </a:rPr>
              <a:t> Count of sites where the allele pattern is BABA.</a:t>
            </a:r>
          </a:p>
          <a:p>
            <a:endParaRPr lang="en-US" dirty="0"/>
          </a:p>
        </p:txBody>
      </p:sp>
      <p:sp>
        <p:nvSpPr>
          <p:cNvPr id="4" name="Slide Number Placeholder 3"/>
          <p:cNvSpPr>
            <a:spLocks noGrp="1"/>
          </p:cNvSpPr>
          <p:nvPr>
            <p:ph type="sldNum" sz="quarter" idx="5"/>
          </p:nvPr>
        </p:nvSpPr>
        <p:spPr/>
        <p:txBody>
          <a:bodyPr/>
          <a:lstStyle/>
          <a:p>
            <a:fld id="{D4FC137A-E9B9-D240-B28F-A6536B75CF2D}" type="slidenum">
              <a:rPr lang="en-US" smtClean="0"/>
              <a:t>10</a:t>
            </a:fld>
            <a:endParaRPr lang="en-US"/>
          </a:p>
        </p:txBody>
      </p:sp>
    </p:spTree>
    <p:extLst>
      <p:ext uri="{BB962C8B-B14F-4D97-AF65-F5344CB8AC3E}">
        <p14:creationId xmlns:p14="http://schemas.microsoft.com/office/powerpoint/2010/main" val="155977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MR10"/>
              </a:rPr>
              <a:t>TreeMix</a:t>
            </a:r>
            <a:r>
              <a:rPr lang="en-US" sz="1800" dirty="0">
                <a:effectLst/>
                <a:latin typeface="CMR10"/>
              </a:rPr>
              <a:t> is a program for the inference of patterns of population splitting and mixing from genome- wide allele frequency data. If given a set of allele frequencies from a number of populations, it will return the maximum likelihood tree for the set of populations, and optionally attempt to infer a number of admixture events. </a:t>
            </a:r>
            <a:endParaRPr lang="en-US" dirty="0"/>
          </a:p>
          <a:p>
            <a:endParaRPr lang="en-US" dirty="0"/>
          </a:p>
        </p:txBody>
      </p:sp>
      <p:sp>
        <p:nvSpPr>
          <p:cNvPr id="4" name="Slide Number Placeholder 3"/>
          <p:cNvSpPr>
            <a:spLocks noGrp="1"/>
          </p:cNvSpPr>
          <p:nvPr>
            <p:ph type="sldNum" sz="quarter" idx="5"/>
          </p:nvPr>
        </p:nvSpPr>
        <p:spPr/>
        <p:txBody>
          <a:bodyPr/>
          <a:lstStyle/>
          <a:p>
            <a:fld id="{D4FC137A-E9B9-D240-B28F-A6536B75CF2D}" type="slidenum">
              <a:rPr lang="en-US" smtClean="0"/>
              <a:t>11</a:t>
            </a:fld>
            <a:endParaRPr lang="en-US"/>
          </a:p>
        </p:txBody>
      </p:sp>
    </p:spTree>
    <p:extLst>
      <p:ext uri="{BB962C8B-B14F-4D97-AF65-F5344CB8AC3E}">
        <p14:creationId xmlns:p14="http://schemas.microsoft.com/office/powerpoint/2010/main" val="4247098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effectLst/>
                <a:latin typeface="Söhne"/>
              </a:rPr>
              <a:t>Weight:</a:t>
            </a:r>
            <a:endParaRPr lang="en-US" b="0" i="0" dirty="0">
              <a:effectLst/>
              <a:latin typeface="Söhne"/>
            </a:endParaRPr>
          </a:p>
          <a:p>
            <a:pPr marL="742950" lvl="1" indent="-285750" algn="l">
              <a:buFont typeface="+mj-lt"/>
              <a:buAutoNum type="arabicPeriod"/>
            </a:pPr>
            <a:r>
              <a:rPr lang="en-US" b="0" i="0" dirty="0">
                <a:effectLst/>
                <a:latin typeface="Söhne"/>
              </a:rPr>
              <a:t>A weight close to 1 indicates strong gene flow or migration between the populations.</a:t>
            </a:r>
          </a:p>
          <a:p>
            <a:pPr marL="742950" lvl="1" indent="-285750" algn="l">
              <a:buFont typeface="+mj-lt"/>
              <a:buAutoNum type="arabicPeriod"/>
            </a:pPr>
            <a:r>
              <a:rPr lang="en-US" b="0" i="0" dirty="0">
                <a:effectLst/>
                <a:latin typeface="Söhne"/>
              </a:rPr>
              <a:t>A weight close to 0 suggests limited or no gene flow.</a:t>
            </a:r>
          </a:p>
          <a:p>
            <a:pPr algn="l">
              <a:buFont typeface="+mj-lt"/>
              <a:buAutoNum type="arabicPeriod"/>
            </a:pPr>
            <a:r>
              <a:rPr lang="en-US" b="1" i="0" dirty="0">
                <a:effectLst/>
                <a:latin typeface="Söhne"/>
              </a:rPr>
              <a:t>Jackknife Estimates:</a:t>
            </a:r>
            <a:endParaRPr lang="en-US" b="0" i="0" dirty="0">
              <a:effectLst/>
              <a:latin typeface="Söhne"/>
            </a:endParaRPr>
          </a:p>
          <a:p>
            <a:pPr marL="742950" lvl="1" indent="-285750" algn="l">
              <a:buFont typeface="+mj-lt"/>
              <a:buAutoNum type="arabicPeriod"/>
            </a:pPr>
            <a:r>
              <a:rPr lang="en-US" b="0" i="0" dirty="0">
                <a:effectLst/>
                <a:latin typeface="Söhne"/>
              </a:rPr>
              <a:t>The jackknife estimates of the weight and standard error provide information about the uncertainty associated with the weight.</a:t>
            </a:r>
          </a:p>
          <a:p>
            <a:pPr marL="742950" lvl="1" indent="-285750" algn="l">
              <a:buFont typeface="+mj-lt"/>
              <a:buAutoNum type="arabicPeriod"/>
            </a:pPr>
            <a:r>
              <a:rPr lang="en-US" b="0" i="0" dirty="0">
                <a:effectLst/>
                <a:latin typeface="Söhne"/>
              </a:rPr>
              <a:t>Larger jackknife standard errors may indicate higher uncertainty in the estimation.</a:t>
            </a:r>
          </a:p>
          <a:p>
            <a:pPr algn="l">
              <a:buFont typeface="+mj-lt"/>
              <a:buAutoNum type="arabicPeriod"/>
            </a:pPr>
            <a:r>
              <a:rPr lang="en-US" b="1" i="0" dirty="0">
                <a:effectLst/>
                <a:latin typeface="Söhne"/>
              </a:rPr>
              <a:t>P-Value:</a:t>
            </a:r>
            <a:endParaRPr lang="en-US" b="0" i="0" dirty="0">
              <a:effectLst/>
              <a:latin typeface="Söhne"/>
            </a:endParaRPr>
          </a:p>
          <a:p>
            <a:pPr marL="742950" lvl="1" indent="-285750" algn="l">
              <a:buFont typeface="+mj-lt"/>
              <a:buAutoNum type="arabicPeriod"/>
            </a:pPr>
            <a:r>
              <a:rPr lang="en-US" b="0" i="0" dirty="0">
                <a:effectLst/>
                <a:latin typeface="Söhne"/>
              </a:rPr>
              <a:t>The p-value associated with the migration event indicates the statistical significance of the inferred migration.</a:t>
            </a:r>
          </a:p>
          <a:p>
            <a:pPr marL="742950" lvl="1" indent="-285750" algn="l">
              <a:buFont typeface="+mj-lt"/>
              <a:buAutoNum type="arabicPeriod"/>
            </a:pPr>
            <a:r>
              <a:rPr lang="en-US" b="0" i="0" dirty="0">
                <a:effectLst/>
                <a:latin typeface="Söhne"/>
              </a:rPr>
              <a:t>A smaller p-value (typically below a significance threshold like 0.05) suggests that the migration event is considered statistically significant.</a:t>
            </a:r>
          </a:p>
          <a:p>
            <a:endParaRPr lang="en-US" dirty="0"/>
          </a:p>
        </p:txBody>
      </p:sp>
      <p:sp>
        <p:nvSpPr>
          <p:cNvPr id="4" name="Slide Number Placeholder 3"/>
          <p:cNvSpPr>
            <a:spLocks noGrp="1"/>
          </p:cNvSpPr>
          <p:nvPr>
            <p:ph type="sldNum" sz="quarter" idx="5"/>
          </p:nvPr>
        </p:nvSpPr>
        <p:spPr/>
        <p:txBody>
          <a:bodyPr/>
          <a:lstStyle/>
          <a:p>
            <a:fld id="{D4FC137A-E9B9-D240-B28F-A6536B75CF2D}" type="slidenum">
              <a:rPr lang="en-US" smtClean="0"/>
              <a:t>12</a:t>
            </a:fld>
            <a:endParaRPr lang="en-US"/>
          </a:p>
        </p:txBody>
      </p:sp>
    </p:spTree>
    <p:extLst>
      <p:ext uri="{BB962C8B-B14F-4D97-AF65-F5344CB8AC3E}">
        <p14:creationId xmlns:p14="http://schemas.microsoft.com/office/powerpoint/2010/main" val="183143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FC137A-E9B9-D240-B28F-A6536B75CF2D}" type="slidenum">
              <a:rPr lang="en-US" smtClean="0"/>
              <a:t>13</a:t>
            </a:fld>
            <a:endParaRPr lang="en-US"/>
          </a:p>
        </p:txBody>
      </p:sp>
    </p:spTree>
    <p:extLst>
      <p:ext uri="{BB962C8B-B14F-4D97-AF65-F5344CB8AC3E}">
        <p14:creationId xmlns:p14="http://schemas.microsoft.com/office/powerpoint/2010/main" val="494302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a:solidFill>
                  <a:srgbClr val="000000"/>
                </a:solidFill>
                <a:effectLst/>
                <a:latin typeface="Arial" panose="020B0604020202020204" pitchFamily="34" charset="0"/>
                <a:ea typeface="Arial" panose="020B0604020202020204" pitchFamily="34" charset="0"/>
              </a:rPr>
              <a:t>Identify conserved plant response to gall-formation in transcriptomic studies across diverse taxa. </a:t>
            </a:r>
            <a:r>
              <a:rPr lang="en-US" sz="1800" dirty="0">
                <a:solidFill>
                  <a:srgbClr val="000000"/>
                </a:solidFill>
                <a:effectLst/>
                <a:latin typeface="Arial" panose="020B0604020202020204" pitchFamily="34" charset="0"/>
                <a:ea typeface="Arial" panose="020B0604020202020204" pitchFamily="34" charset="0"/>
              </a:rPr>
              <a:t>Since 2015, &gt;17 transcriptomic studies have been published on different galling species, including the well-studied agricultural systems of grape, wheat, and rice, as well as non-insect galls, such as root knot nematodes; however, none of these studies have been directly compared. We will test the hypothesis that the core plant response genes identified in Aim 2 will be at least partially conserved in other galling system, which will be evaluated with a large bioinformatic meta-analysis.</a:t>
            </a:r>
            <a:r>
              <a:rPr lang="en-US" dirty="0">
                <a:effectLst/>
              </a:rPr>
              <a:t> </a:t>
            </a:r>
            <a:endParaRPr lang="en-US" dirty="0"/>
          </a:p>
        </p:txBody>
      </p:sp>
      <p:sp>
        <p:nvSpPr>
          <p:cNvPr id="4" name="Slide Number Placeholder 3"/>
          <p:cNvSpPr>
            <a:spLocks noGrp="1"/>
          </p:cNvSpPr>
          <p:nvPr>
            <p:ph type="sldNum" sz="quarter" idx="5"/>
          </p:nvPr>
        </p:nvSpPr>
        <p:spPr/>
        <p:txBody>
          <a:bodyPr/>
          <a:lstStyle/>
          <a:p>
            <a:fld id="{D4FC137A-E9B9-D240-B28F-A6536B75CF2D}" type="slidenum">
              <a:rPr lang="en-US" smtClean="0"/>
              <a:t>19</a:t>
            </a:fld>
            <a:endParaRPr lang="en-US"/>
          </a:p>
        </p:txBody>
      </p:sp>
    </p:spTree>
    <p:extLst>
      <p:ext uri="{BB962C8B-B14F-4D97-AF65-F5344CB8AC3E}">
        <p14:creationId xmlns:p14="http://schemas.microsoft.com/office/powerpoint/2010/main" val="2176627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FC137A-E9B9-D240-B28F-A6536B75CF2D}" type="slidenum">
              <a:rPr lang="en-US" smtClean="0"/>
              <a:t>24</a:t>
            </a:fld>
            <a:endParaRPr lang="en-US"/>
          </a:p>
        </p:txBody>
      </p:sp>
    </p:spTree>
    <p:extLst>
      <p:ext uri="{BB962C8B-B14F-4D97-AF65-F5344CB8AC3E}">
        <p14:creationId xmlns:p14="http://schemas.microsoft.com/office/powerpoint/2010/main" val="529677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Entomologist Justin Schmidt has ranked the sting of the species</a:t>
            </a:r>
            <a:endParaRPr lang="en-US" dirty="0"/>
          </a:p>
        </p:txBody>
      </p:sp>
      <p:sp>
        <p:nvSpPr>
          <p:cNvPr id="4" name="Slide Number Placeholder 3"/>
          <p:cNvSpPr>
            <a:spLocks noGrp="1"/>
          </p:cNvSpPr>
          <p:nvPr>
            <p:ph type="sldNum" sz="quarter" idx="5"/>
          </p:nvPr>
        </p:nvSpPr>
        <p:spPr/>
        <p:txBody>
          <a:bodyPr/>
          <a:lstStyle/>
          <a:p>
            <a:fld id="{D4FC137A-E9B9-D240-B28F-A6536B75CF2D}" type="slidenum">
              <a:rPr lang="en-US" smtClean="0"/>
              <a:t>25</a:t>
            </a:fld>
            <a:endParaRPr lang="en-US"/>
          </a:p>
        </p:txBody>
      </p:sp>
    </p:spTree>
    <p:extLst>
      <p:ext uri="{BB962C8B-B14F-4D97-AF65-F5344CB8AC3E}">
        <p14:creationId xmlns:p14="http://schemas.microsoft.com/office/powerpoint/2010/main" val="239748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9F7B9-E52B-83BD-01DC-7AAEEDAA2C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5C26D4-259F-8094-6C1B-FC500F22EB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EE1616B-77C3-D414-6E28-F0177593F40B}"/>
              </a:ext>
            </a:extLst>
          </p:cNvPr>
          <p:cNvSpPr>
            <a:spLocks noGrp="1"/>
          </p:cNvSpPr>
          <p:nvPr>
            <p:ph type="dt" sz="half" idx="10"/>
          </p:nvPr>
        </p:nvSpPr>
        <p:spPr/>
        <p:txBody>
          <a:bodyPr/>
          <a:lstStyle/>
          <a:p>
            <a:fld id="{10FCDA1A-489C-A84A-AAF6-C4555229EE2B}" type="datetimeFigureOut">
              <a:rPr lang="en-US" smtClean="0"/>
              <a:t>12/12/23</a:t>
            </a:fld>
            <a:endParaRPr lang="en-US"/>
          </a:p>
        </p:txBody>
      </p:sp>
      <p:sp>
        <p:nvSpPr>
          <p:cNvPr id="5" name="Footer Placeholder 4">
            <a:extLst>
              <a:ext uri="{FF2B5EF4-FFF2-40B4-BE49-F238E27FC236}">
                <a16:creationId xmlns:a16="http://schemas.microsoft.com/office/drawing/2014/main" id="{42EEB784-6E50-A773-AA78-39EFE2294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1B574-CA7C-B346-4520-D31323EA4513}"/>
              </a:ext>
            </a:extLst>
          </p:cNvPr>
          <p:cNvSpPr>
            <a:spLocks noGrp="1"/>
          </p:cNvSpPr>
          <p:nvPr>
            <p:ph type="sldNum" sz="quarter" idx="12"/>
          </p:nvPr>
        </p:nvSpPr>
        <p:spPr/>
        <p:txBody>
          <a:bodyPr/>
          <a:lstStyle/>
          <a:p>
            <a:fld id="{A77D0FD3-E59F-B64A-9369-E5D1DBB0E32E}" type="slidenum">
              <a:rPr lang="en-US" smtClean="0"/>
              <a:t>‹#›</a:t>
            </a:fld>
            <a:endParaRPr lang="en-US"/>
          </a:p>
        </p:txBody>
      </p:sp>
    </p:spTree>
    <p:extLst>
      <p:ext uri="{BB962C8B-B14F-4D97-AF65-F5344CB8AC3E}">
        <p14:creationId xmlns:p14="http://schemas.microsoft.com/office/powerpoint/2010/main" val="1343704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980B-6A05-4A6C-EABA-F6CD803595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A2C9AA-8311-CD43-95C5-706598AF4E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EAFD94-B814-0F4B-4B88-E66D6A0EBDBA}"/>
              </a:ext>
            </a:extLst>
          </p:cNvPr>
          <p:cNvSpPr>
            <a:spLocks noGrp="1"/>
          </p:cNvSpPr>
          <p:nvPr>
            <p:ph type="dt" sz="half" idx="10"/>
          </p:nvPr>
        </p:nvSpPr>
        <p:spPr/>
        <p:txBody>
          <a:bodyPr/>
          <a:lstStyle/>
          <a:p>
            <a:fld id="{10FCDA1A-489C-A84A-AAF6-C4555229EE2B}" type="datetimeFigureOut">
              <a:rPr lang="en-US" smtClean="0"/>
              <a:t>12/12/23</a:t>
            </a:fld>
            <a:endParaRPr lang="en-US"/>
          </a:p>
        </p:txBody>
      </p:sp>
      <p:sp>
        <p:nvSpPr>
          <p:cNvPr id="5" name="Footer Placeholder 4">
            <a:extLst>
              <a:ext uri="{FF2B5EF4-FFF2-40B4-BE49-F238E27FC236}">
                <a16:creationId xmlns:a16="http://schemas.microsoft.com/office/drawing/2014/main" id="{D40766D4-6C2C-AF48-8340-4105672DF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1EC931-E920-633C-2BA4-2AAED87C7F4F}"/>
              </a:ext>
            </a:extLst>
          </p:cNvPr>
          <p:cNvSpPr>
            <a:spLocks noGrp="1"/>
          </p:cNvSpPr>
          <p:nvPr>
            <p:ph type="sldNum" sz="quarter" idx="12"/>
          </p:nvPr>
        </p:nvSpPr>
        <p:spPr/>
        <p:txBody>
          <a:bodyPr/>
          <a:lstStyle/>
          <a:p>
            <a:fld id="{A77D0FD3-E59F-B64A-9369-E5D1DBB0E32E}" type="slidenum">
              <a:rPr lang="en-US" smtClean="0"/>
              <a:t>‹#›</a:t>
            </a:fld>
            <a:endParaRPr lang="en-US"/>
          </a:p>
        </p:txBody>
      </p:sp>
    </p:spTree>
    <p:extLst>
      <p:ext uri="{BB962C8B-B14F-4D97-AF65-F5344CB8AC3E}">
        <p14:creationId xmlns:p14="http://schemas.microsoft.com/office/powerpoint/2010/main" val="180216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C4FBF47-CC4F-67A7-6BBF-C8352219AB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52C441-7E1D-1138-40CA-8EE9427FE2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E29E51-7C40-DDE8-614B-B3252CC81AC0}"/>
              </a:ext>
            </a:extLst>
          </p:cNvPr>
          <p:cNvSpPr>
            <a:spLocks noGrp="1"/>
          </p:cNvSpPr>
          <p:nvPr>
            <p:ph type="dt" sz="half" idx="10"/>
          </p:nvPr>
        </p:nvSpPr>
        <p:spPr/>
        <p:txBody>
          <a:bodyPr/>
          <a:lstStyle/>
          <a:p>
            <a:fld id="{10FCDA1A-489C-A84A-AAF6-C4555229EE2B}" type="datetimeFigureOut">
              <a:rPr lang="en-US" smtClean="0"/>
              <a:t>12/12/23</a:t>
            </a:fld>
            <a:endParaRPr lang="en-US"/>
          </a:p>
        </p:txBody>
      </p:sp>
      <p:sp>
        <p:nvSpPr>
          <p:cNvPr id="5" name="Footer Placeholder 4">
            <a:extLst>
              <a:ext uri="{FF2B5EF4-FFF2-40B4-BE49-F238E27FC236}">
                <a16:creationId xmlns:a16="http://schemas.microsoft.com/office/drawing/2014/main" id="{524012FD-FBBC-679A-FD1F-9880295D3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29B79-2813-A8E7-C124-6FCAF1C0FC4A}"/>
              </a:ext>
            </a:extLst>
          </p:cNvPr>
          <p:cNvSpPr>
            <a:spLocks noGrp="1"/>
          </p:cNvSpPr>
          <p:nvPr>
            <p:ph type="sldNum" sz="quarter" idx="12"/>
          </p:nvPr>
        </p:nvSpPr>
        <p:spPr/>
        <p:txBody>
          <a:bodyPr/>
          <a:lstStyle/>
          <a:p>
            <a:fld id="{A77D0FD3-E59F-B64A-9369-E5D1DBB0E32E}" type="slidenum">
              <a:rPr lang="en-US" smtClean="0"/>
              <a:t>‹#›</a:t>
            </a:fld>
            <a:endParaRPr lang="en-US"/>
          </a:p>
        </p:txBody>
      </p:sp>
    </p:spTree>
    <p:extLst>
      <p:ext uri="{BB962C8B-B14F-4D97-AF65-F5344CB8AC3E}">
        <p14:creationId xmlns:p14="http://schemas.microsoft.com/office/powerpoint/2010/main" val="386290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711F4-A093-9396-C521-748CE2E023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4C7412-696B-A4FA-F53A-D112F9C7A2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D5DBEC-EBD3-263A-A79A-481CA2E643CA}"/>
              </a:ext>
            </a:extLst>
          </p:cNvPr>
          <p:cNvSpPr>
            <a:spLocks noGrp="1"/>
          </p:cNvSpPr>
          <p:nvPr>
            <p:ph type="dt" sz="half" idx="10"/>
          </p:nvPr>
        </p:nvSpPr>
        <p:spPr/>
        <p:txBody>
          <a:bodyPr/>
          <a:lstStyle/>
          <a:p>
            <a:fld id="{10FCDA1A-489C-A84A-AAF6-C4555229EE2B}" type="datetimeFigureOut">
              <a:rPr lang="en-US" smtClean="0"/>
              <a:t>12/12/23</a:t>
            </a:fld>
            <a:endParaRPr lang="en-US"/>
          </a:p>
        </p:txBody>
      </p:sp>
      <p:sp>
        <p:nvSpPr>
          <p:cNvPr id="5" name="Footer Placeholder 4">
            <a:extLst>
              <a:ext uri="{FF2B5EF4-FFF2-40B4-BE49-F238E27FC236}">
                <a16:creationId xmlns:a16="http://schemas.microsoft.com/office/drawing/2014/main" id="{8AD84FE1-629D-B43B-616F-71DBFF5CD7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A282E6-E7AE-4566-8D9B-F7A6FB95B57B}"/>
              </a:ext>
            </a:extLst>
          </p:cNvPr>
          <p:cNvSpPr>
            <a:spLocks noGrp="1"/>
          </p:cNvSpPr>
          <p:nvPr>
            <p:ph type="sldNum" sz="quarter" idx="12"/>
          </p:nvPr>
        </p:nvSpPr>
        <p:spPr/>
        <p:txBody>
          <a:bodyPr/>
          <a:lstStyle/>
          <a:p>
            <a:fld id="{A77D0FD3-E59F-B64A-9369-E5D1DBB0E32E}" type="slidenum">
              <a:rPr lang="en-US" smtClean="0"/>
              <a:t>‹#›</a:t>
            </a:fld>
            <a:endParaRPr lang="en-US"/>
          </a:p>
        </p:txBody>
      </p:sp>
    </p:spTree>
    <p:extLst>
      <p:ext uri="{BB962C8B-B14F-4D97-AF65-F5344CB8AC3E}">
        <p14:creationId xmlns:p14="http://schemas.microsoft.com/office/powerpoint/2010/main" val="3239749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03D62-E8F4-96B7-80E8-6247EDC65C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3CE8B5-3843-6FB3-7405-5620707AEA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B05972-15B6-B67A-7A36-75F1B46F3D3F}"/>
              </a:ext>
            </a:extLst>
          </p:cNvPr>
          <p:cNvSpPr>
            <a:spLocks noGrp="1"/>
          </p:cNvSpPr>
          <p:nvPr>
            <p:ph type="dt" sz="half" idx="10"/>
          </p:nvPr>
        </p:nvSpPr>
        <p:spPr/>
        <p:txBody>
          <a:bodyPr/>
          <a:lstStyle/>
          <a:p>
            <a:fld id="{10FCDA1A-489C-A84A-AAF6-C4555229EE2B}" type="datetimeFigureOut">
              <a:rPr lang="en-US" smtClean="0"/>
              <a:t>12/12/23</a:t>
            </a:fld>
            <a:endParaRPr lang="en-US"/>
          </a:p>
        </p:txBody>
      </p:sp>
      <p:sp>
        <p:nvSpPr>
          <p:cNvPr id="5" name="Footer Placeholder 4">
            <a:extLst>
              <a:ext uri="{FF2B5EF4-FFF2-40B4-BE49-F238E27FC236}">
                <a16:creationId xmlns:a16="http://schemas.microsoft.com/office/drawing/2014/main" id="{A60BDCD5-B37C-493A-A28C-BDC905362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6B7878-369B-7D80-668B-9D9AF4AA917D}"/>
              </a:ext>
            </a:extLst>
          </p:cNvPr>
          <p:cNvSpPr>
            <a:spLocks noGrp="1"/>
          </p:cNvSpPr>
          <p:nvPr>
            <p:ph type="sldNum" sz="quarter" idx="12"/>
          </p:nvPr>
        </p:nvSpPr>
        <p:spPr/>
        <p:txBody>
          <a:bodyPr/>
          <a:lstStyle/>
          <a:p>
            <a:fld id="{A77D0FD3-E59F-B64A-9369-E5D1DBB0E32E}" type="slidenum">
              <a:rPr lang="en-US" smtClean="0"/>
              <a:t>‹#›</a:t>
            </a:fld>
            <a:endParaRPr lang="en-US"/>
          </a:p>
        </p:txBody>
      </p:sp>
    </p:spTree>
    <p:extLst>
      <p:ext uri="{BB962C8B-B14F-4D97-AF65-F5344CB8AC3E}">
        <p14:creationId xmlns:p14="http://schemas.microsoft.com/office/powerpoint/2010/main" val="2102006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1EB70-8282-4613-C64C-3AD7947D61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AB750A-8566-D4AA-F228-EA06123D51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49B152-0BBE-0E8A-BADD-41E1AD5B28C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ECE9CB-5851-0BF2-101F-83969F302046}"/>
              </a:ext>
            </a:extLst>
          </p:cNvPr>
          <p:cNvSpPr>
            <a:spLocks noGrp="1"/>
          </p:cNvSpPr>
          <p:nvPr>
            <p:ph type="dt" sz="half" idx="10"/>
          </p:nvPr>
        </p:nvSpPr>
        <p:spPr/>
        <p:txBody>
          <a:bodyPr/>
          <a:lstStyle/>
          <a:p>
            <a:fld id="{10FCDA1A-489C-A84A-AAF6-C4555229EE2B}" type="datetimeFigureOut">
              <a:rPr lang="en-US" smtClean="0"/>
              <a:t>12/12/23</a:t>
            </a:fld>
            <a:endParaRPr lang="en-US"/>
          </a:p>
        </p:txBody>
      </p:sp>
      <p:sp>
        <p:nvSpPr>
          <p:cNvPr id="6" name="Footer Placeholder 5">
            <a:extLst>
              <a:ext uri="{FF2B5EF4-FFF2-40B4-BE49-F238E27FC236}">
                <a16:creationId xmlns:a16="http://schemas.microsoft.com/office/drawing/2014/main" id="{391BC586-75F5-C77D-5D2E-E0499D272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606BFE-1774-FC6D-D501-56FF2E642784}"/>
              </a:ext>
            </a:extLst>
          </p:cNvPr>
          <p:cNvSpPr>
            <a:spLocks noGrp="1"/>
          </p:cNvSpPr>
          <p:nvPr>
            <p:ph type="sldNum" sz="quarter" idx="12"/>
          </p:nvPr>
        </p:nvSpPr>
        <p:spPr/>
        <p:txBody>
          <a:bodyPr/>
          <a:lstStyle/>
          <a:p>
            <a:fld id="{A77D0FD3-E59F-B64A-9369-E5D1DBB0E32E}" type="slidenum">
              <a:rPr lang="en-US" smtClean="0"/>
              <a:t>‹#›</a:t>
            </a:fld>
            <a:endParaRPr lang="en-US"/>
          </a:p>
        </p:txBody>
      </p:sp>
    </p:spTree>
    <p:extLst>
      <p:ext uri="{BB962C8B-B14F-4D97-AF65-F5344CB8AC3E}">
        <p14:creationId xmlns:p14="http://schemas.microsoft.com/office/powerpoint/2010/main" val="238323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127D9-1DCC-C7CF-F12E-06C15DB78C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8B2851-37A9-6C29-90B7-7E88C44308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31AF2D-28AE-31A8-7CD8-AD209CC635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0FC164-89A4-0E44-BE5E-61E08BB67B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2F03B3-F6AD-2624-DBCB-B47BF7F4EC1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945787-5BC7-F686-0BB0-23DFDA711D51}"/>
              </a:ext>
            </a:extLst>
          </p:cNvPr>
          <p:cNvSpPr>
            <a:spLocks noGrp="1"/>
          </p:cNvSpPr>
          <p:nvPr>
            <p:ph type="dt" sz="half" idx="10"/>
          </p:nvPr>
        </p:nvSpPr>
        <p:spPr/>
        <p:txBody>
          <a:bodyPr/>
          <a:lstStyle/>
          <a:p>
            <a:fld id="{10FCDA1A-489C-A84A-AAF6-C4555229EE2B}" type="datetimeFigureOut">
              <a:rPr lang="en-US" smtClean="0"/>
              <a:t>12/12/23</a:t>
            </a:fld>
            <a:endParaRPr lang="en-US"/>
          </a:p>
        </p:txBody>
      </p:sp>
      <p:sp>
        <p:nvSpPr>
          <p:cNvPr id="8" name="Footer Placeholder 7">
            <a:extLst>
              <a:ext uri="{FF2B5EF4-FFF2-40B4-BE49-F238E27FC236}">
                <a16:creationId xmlns:a16="http://schemas.microsoft.com/office/drawing/2014/main" id="{2C7C6466-1DC3-CD48-78BC-862BC995C7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2EEA6F-9559-CDDB-F7EA-FAC8C022856F}"/>
              </a:ext>
            </a:extLst>
          </p:cNvPr>
          <p:cNvSpPr>
            <a:spLocks noGrp="1"/>
          </p:cNvSpPr>
          <p:nvPr>
            <p:ph type="sldNum" sz="quarter" idx="12"/>
          </p:nvPr>
        </p:nvSpPr>
        <p:spPr/>
        <p:txBody>
          <a:bodyPr/>
          <a:lstStyle/>
          <a:p>
            <a:fld id="{A77D0FD3-E59F-B64A-9369-E5D1DBB0E32E}" type="slidenum">
              <a:rPr lang="en-US" smtClean="0"/>
              <a:t>‹#›</a:t>
            </a:fld>
            <a:endParaRPr lang="en-US"/>
          </a:p>
        </p:txBody>
      </p:sp>
    </p:spTree>
    <p:extLst>
      <p:ext uri="{BB962C8B-B14F-4D97-AF65-F5344CB8AC3E}">
        <p14:creationId xmlns:p14="http://schemas.microsoft.com/office/powerpoint/2010/main" val="6753732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87CC-13F1-AD98-5512-9E0D63B147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28ACCF-8114-7808-A74B-0FFF350327AB}"/>
              </a:ext>
            </a:extLst>
          </p:cNvPr>
          <p:cNvSpPr>
            <a:spLocks noGrp="1"/>
          </p:cNvSpPr>
          <p:nvPr>
            <p:ph type="dt" sz="half" idx="10"/>
          </p:nvPr>
        </p:nvSpPr>
        <p:spPr/>
        <p:txBody>
          <a:bodyPr/>
          <a:lstStyle/>
          <a:p>
            <a:fld id="{10FCDA1A-489C-A84A-AAF6-C4555229EE2B}" type="datetimeFigureOut">
              <a:rPr lang="en-US" smtClean="0"/>
              <a:t>12/12/23</a:t>
            </a:fld>
            <a:endParaRPr lang="en-US"/>
          </a:p>
        </p:txBody>
      </p:sp>
      <p:sp>
        <p:nvSpPr>
          <p:cNvPr id="4" name="Footer Placeholder 3">
            <a:extLst>
              <a:ext uri="{FF2B5EF4-FFF2-40B4-BE49-F238E27FC236}">
                <a16:creationId xmlns:a16="http://schemas.microsoft.com/office/drawing/2014/main" id="{A9291D6C-C56D-7867-402E-32F8D2630A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E6D4260-F932-F424-F268-0FF14A4CFF7E}"/>
              </a:ext>
            </a:extLst>
          </p:cNvPr>
          <p:cNvSpPr>
            <a:spLocks noGrp="1"/>
          </p:cNvSpPr>
          <p:nvPr>
            <p:ph type="sldNum" sz="quarter" idx="12"/>
          </p:nvPr>
        </p:nvSpPr>
        <p:spPr/>
        <p:txBody>
          <a:bodyPr/>
          <a:lstStyle/>
          <a:p>
            <a:fld id="{A77D0FD3-E59F-B64A-9369-E5D1DBB0E32E}" type="slidenum">
              <a:rPr lang="en-US" smtClean="0"/>
              <a:t>‹#›</a:t>
            </a:fld>
            <a:endParaRPr lang="en-US"/>
          </a:p>
        </p:txBody>
      </p:sp>
    </p:spTree>
    <p:extLst>
      <p:ext uri="{BB962C8B-B14F-4D97-AF65-F5344CB8AC3E}">
        <p14:creationId xmlns:p14="http://schemas.microsoft.com/office/powerpoint/2010/main" val="152344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AF2A0E-F3B5-EC69-470F-030FA138129A}"/>
              </a:ext>
            </a:extLst>
          </p:cNvPr>
          <p:cNvSpPr>
            <a:spLocks noGrp="1"/>
          </p:cNvSpPr>
          <p:nvPr>
            <p:ph type="dt" sz="half" idx="10"/>
          </p:nvPr>
        </p:nvSpPr>
        <p:spPr/>
        <p:txBody>
          <a:bodyPr/>
          <a:lstStyle/>
          <a:p>
            <a:fld id="{10FCDA1A-489C-A84A-AAF6-C4555229EE2B}" type="datetimeFigureOut">
              <a:rPr lang="en-US" smtClean="0"/>
              <a:t>12/12/23</a:t>
            </a:fld>
            <a:endParaRPr lang="en-US"/>
          </a:p>
        </p:txBody>
      </p:sp>
      <p:sp>
        <p:nvSpPr>
          <p:cNvPr id="3" name="Footer Placeholder 2">
            <a:extLst>
              <a:ext uri="{FF2B5EF4-FFF2-40B4-BE49-F238E27FC236}">
                <a16:creationId xmlns:a16="http://schemas.microsoft.com/office/drawing/2014/main" id="{0061263A-FC20-731E-0580-DDACC39A51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9D66EE-D580-9379-3B64-BDF0AFDA5B46}"/>
              </a:ext>
            </a:extLst>
          </p:cNvPr>
          <p:cNvSpPr>
            <a:spLocks noGrp="1"/>
          </p:cNvSpPr>
          <p:nvPr>
            <p:ph type="sldNum" sz="quarter" idx="12"/>
          </p:nvPr>
        </p:nvSpPr>
        <p:spPr/>
        <p:txBody>
          <a:bodyPr/>
          <a:lstStyle/>
          <a:p>
            <a:fld id="{A77D0FD3-E59F-B64A-9369-E5D1DBB0E32E}" type="slidenum">
              <a:rPr lang="en-US" smtClean="0"/>
              <a:t>‹#›</a:t>
            </a:fld>
            <a:endParaRPr lang="en-US"/>
          </a:p>
        </p:txBody>
      </p:sp>
    </p:spTree>
    <p:extLst>
      <p:ext uri="{BB962C8B-B14F-4D97-AF65-F5344CB8AC3E}">
        <p14:creationId xmlns:p14="http://schemas.microsoft.com/office/powerpoint/2010/main" val="3699240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04A31-1CDB-DE47-CE82-B0AD11A19A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9813BA-E616-C7EE-9D0C-2CF0819DF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502EBB-9309-BA41-0FD5-D6FD08D591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1333EF-9012-1172-395A-CBE58B40CF5F}"/>
              </a:ext>
            </a:extLst>
          </p:cNvPr>
          <p:cNvSpPr>
            <a:spLocks noGrp="1"/>
          </p:cNvSpPr>
          <p:nvPr>
            <p:ph type="dt" sz="half" idx="10"/>
          </p:nvPr>
        </p:nvSpPr>
        <p:spPr/>
        <p:txBody>
          <a:bodyPr/>
          <a:lstStyle/>
          <a:p>
            <a:fld id="{10FCDA1A-489C-A84A-AAF6-C4555229EE2B}" type="datetimeFigureOut">
              <a:rPr lang="en-US" smtClean="0"/>
              <a:t>12/12/23</a:t>
            </a:fld>
            <a:endParaRPr lang="en-US"/>
          </a:p>
        </p:txBody>
      </p:sp>
      <p:sp>
        <p:nvSpPr>
          <p:cNvPr id="6" name="Footer Placeholder 5">
            <a:extLst>
              <a:ext uri="{FF2B5EF4-FFF2-40B4-BE49-F238E27FC236}">
                <a16:creationId xmlns:a16="http://schemas.microsoft.com/office/drawing/2014/main" id="{F0E8D959-B2D8-D24B-B238-EF534FB99D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E11995-3A95-7F9E-D615-6BF082C4F06D}"/>
              </a:ext>
            </a:extLst>
          </p:cNvPr>
          <p:cNvSpPr>
            <a:spLocks noGrp="1"/>
          </p:cNvSpPr>
          <p:nvPr>
            <p:ph type="sldNum" sz="quarter" idx="12"/>
          </p:nvPr>
        </p:nvSpPr>
        <p:spPr/>
        <p:txBody>
          <a:bodyPr/>
          <a:lstStyle/>
          <a:p>
            <a:fld id="{A77D0FD3-E59F-B64A-9369-E5D1DBB0E32E}" type="slidenum">
              <a:rPr lang="en-US" smtClean="0"/>
              <a:t>‹#›</a:t>
            </a:fld>
            <a:endParaRPr lang="en-US"/>
          </a:p>
        </p:txBody>
      </p:sp>
    </p:spTree>
    <p:extLst>
      <p:ext uri="{BB962C8B-B14F-4D97-AF65-F5344CB8AC3E}">
        <p14:creationId xmlns:p14="http://schemas.microsoft.com/office/powerpoint/2010/main" val="226271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D9503-68AF-B2EA-D807-69AA94980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91C6648-C217-80A5-E08B-25BAD231B8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CA56FC-9B48-0B7E-0F29-C83FD9A6D5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03BBC9-D2B8-B351-3DFA-B217EB631170}"/>
              </a:ext>
            </a:extLst>
          </p:cNvPr>
          <p:cNvSpPr>
            <a:spLocks noGrp="1"/>
          </p:cNvSpPr>
          <p:nvPr>
            <p:ph type="dt" sz="half" idx="10"/>
          </p:nvPr>
        </p:nvSpPr>
        <p:spPr/>
        <p:txBody>
          <a:bodyPr/>
          <a:lstStyle/>
          <a:p>
            <a:fld id="{10FCDA1A-489C-A84A-AAF6-C4555229EE2B}" type="datetimeFigureOut">
              <a:rPr lang="en-US" smtClean="0"/>
              <a:t>12/12/23</a:t>
            </a:fld>
            <a:endParaRPr lang="en-US"/>
          </a:p>
        </p:txBody>
      </p:sp>
      <p:sp>
        <p:nvSpPr>
          <p:cNvPr id="6" name="Footer Placeholder 5">
            <a:extLst>
              <a:ext uri="{FF2B5EF4-FFF2-40B4-BE49-F238E27FC236}">
                <a16:creationId xmlns:a16="http://schemas.microsoft.com/office/drawing/2014/main" id="{247CDFB3-BAD9-6282-2145-EAF5E9B396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FC4B49-ECDA-EFFE-7A66-79F9E6AEFA19}"/>
              </a:ext>
            </a:extLst>
          </p:cNvPr>
          <p:cNvSpPr>
            <a:spLocks noGrp="1"/>
          </p:cNvSpPr>
          <p:nvPr>
            <p:ph type="sldNum" sz="quarter" idx="12"/>
          </p:nvPr>
        </p:nvSpPr>
        <p:spPr/>
        <p:txBody>
          <a:bodyPr/>
          <a:lstStyle/>
          <a:p>
            <a:fld id="{A77D0FD3-E59F-B64A-9369-E5D1DBB0E32E}" type="slidenum">
              <a:rPr lang="en-US" smtClean="0"/>
              <a:t>‹#›</a:t>
            </a:fld>
            <a:endParaRPr lang="en-US"/>
          </a:p>
        </p:txBody>
      </p:sp>
    </p:spTree>
    <p:extLst>
      <p:ext uri="{BB962C8B-B14F-4D97-AF65-F5344CB8AC3E}">
        <p14:creationId xmlns:p14="http://schemas.microsoft.com/office/powerpoint/2010/main" val="252958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9BDAC3-06D7-ACB8-F627-A95F90A9C1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7FB02BC-6AD3-E53E-0C1E-491BBEC01C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D9D7F6-72CC-7709-AF96-04F6839FEE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FCDA1A-489C-A84A-AAF6-C4555229EE2B}" type="datetimeFigureOut">
              <a:rPr lang="en-US" smtClean="0"/>
              <a:t>12/12/23</a:t>
            </a:fld>
            <a:endParaRPr lang="en-US"/>
          </a:p>
        </p:txBody>
      </p:sp>
      <p:sp>
        <p:nvSpPr>
          <p:cNvPr id="5" name="Footer Placeholder 4">
            <a:extLst>
              <a:ext uri="{FF2B5EF4-FFF2-40B4-BE49-F238E27FC236}">
                <a16:creationId xmlns:a16="http://schemas.microsoft.com/office/drawing/2014/main" id="{DFBC10F3-1198-DF83-C8AB-7A875FBD64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400314-BD83-C0C1-0BBB-2CA230D07B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7D0FD3-E59F-B64A-9369-E5D1DBB0E32E}" type="slidenum">
              <a:rPr lang="en-US" smtClean="0"/>
              <a:t>‹#›</a:t>
            </a:fld>
            <a:endParaRPr lang="en-US"/>
          </a:p>
        </p:txBody>
      </p:sp>
    </p:spTree>
    <p:extLst>
      <p:ext uri="{BB962C8B-B14F-4D97-AF65-F5344CB8AC3E}">
        <p14:creationId xmlns:p14="http://schemas.microsoft.com/office/powerpoint/2010/main" val="19569194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jpeg"/><Relationship Id="rId3" Type="http://schemas.openxmlformats.org/officeDocument/2006/relationships/image" Target="../media/image20.jpe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 Id="rId5" Type="http://schemas.openxmlformats.org/officeDocument/2006/relationships/image" Target="../media/image9.emf"/><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D99B-9D7B-7878-0C06-F54F28EB20B6}"/>
              </a:ext>
            </a:extLst>
          </p:cNvPr>
          <p:cNvSpPr>
            <a:spLocks noGrp="1"/>
          </p:cNvSpPr>
          <p:nvPr>
            <p:ph type="ctrTitle"/>
          </p:nvPr>
        </p:nvSpPr>
        <p:spPr/>
        <p:txBody>
          <a:bodyPr/>
          <a:lstStyle/>
          <a:p>
            <a:r>
              <a:rPr lang="en-US" dirty="0"/>
              <a:t>Research in progress</a:t>
            </a:r>
          </a:p>
        </p:txBody>
      </p:sp>
      <p:sp>
        <p:nvSpPr>
          <p:cNvPr id="3" name="Subtitle 2">
            <a:extLst>
              <a:ext uri="{FF2B5EF4-FFF2-40B4-BE49-F238E27FC236}">
                <a16:creationId xmlns:a16="http://schemas.microsoft.com/office/drawing/2014/main" id="{CFB4F456-4DC6-0F21-06F4-E0064EAE66B9}"/>
              </a:ext>
            </a:extLst>
          </p:cNvPr>
          <p:cNvSpPr>
            <a:spLocks noGrp="1"/>
          </p:cNvSpPr>
          <p:nvPr>
            <p:ph type="subTitle" idx="1"/>
          </p:nvPr>
        </p:nvSpPr>
        <p:spPr/>
        <p:txBody>
          <a:bodyPr/>
          <a:lstStyle/>
          <a:p>
            <a:r>
              <a:rPr lang="en-US" dirty="0"/>
              <a:t>November 2023</a:t>
            </a:r>
          </a:p>
        </p:txBody>
      </p:sp>
    </p:spTree>
    <p:extLst>
      <p:ext uri="{BB962C8B-B14F-4D97-AF65-F5344CB8AC3E}">
        <p14:creationId xmlns:p14="http://schemas.microsoft.com/office/powerpoint/2010/main" val="1584499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4315D989-E536-9677-C572-D06BEDF78A0E}"/>
              </a:ext>
            </a:extLst>
          </p:cNvPr>
          <p:cNvGraphicFramePr>
            <a:graphicFrameLocks noGrp="1"/>
          </p:cNvGraphicFramePr>
          <p:nvPr>
            <p:ph idx="1"/>
            <p:extLst>
              <p:ext uri="{D42A27DB-BD31-4B8C-83A1-F6EECF244321}">
                <p14:modId xmlns:p14="http://schemas.microsoft.com/office/powerpoint/2010/main" val="4160788222"/>
              </p:ext>
            </p:extLst>
          </p:nvPr>
        </p:nvGraphicFramePr>
        <p:xfrm>
          <a:off x="373855" y="1027906"/>
          <a:ext cx="11444290" cy="5057775"/>
        </p:xfrm>
        <a:graphic>
          <a:graphicData uri="http://schemas.openxmlformats.org/drawingml/2006/table">
            <a:tbl>
              <a:tblPr/>
              <a:tblGrid>
                <a:gridCol w="1144429">
                  <a:extLst>
                    <a:ext uri="{9D8B030D-6E8A-4147-A177-3AD203B41FA5}">
                      <a16:colId xmlns:a16="http://schemas.microsoft.com/office/drawing/2014/main" val="2899421065"/>
                    </a:ext>
                  </a:extLst>
                </a:gridCol>
                <a:gridCol w="1144429">
                  <a:extLst>
                    <a:ext uri="{9D8B030D-6E8A-4147-A177-3AD203B41FA5}">
                      <a16:colId xmlns:a16="http://schemas.microsoft.com/office/drawing/2014/main" val="2591787815"/>
                    </a:ext>
                  </a:extLst>
                </a:gridCol>
                <a:gridCol w="1144429">
                  <a:extLst>
                    <a:ext uri="{9D8B030D-6E8A-4147-A177-3AD203B41FA5}">
                      <a16:colId xmlns:a16="http://schemas.microsoft.com/office/drawing/2014/main" val="1482156127"/>
                    </a:ext>
                  </a:extLst>
                </a:gridCol>
                <a:gridCol w="1144429">
                  <a:extLst>
                    <a:ext uri="{9D8B030D-6E8A-4147-A177-3AD203B41FA5}">
                      <a16:colId xmlns:a16="http://schemas.microsoft.com/office/drawing/2014/main" val="3653654499"/>
                    </a:ext>
                  </a:extLst>
                </a:gridCol>
                <a:gridCol w="1144429">
                  <a:extLst>
                    <a:ext uri="{9D8B030D-6E8A-4147-A177-3AD203B41FA5}">
                      <a16:colId xmlns:a16="http://schemas.microsoft.com/office/drawing/2014/main" val="3922805907"/>
                    </a:ext>
                  </a:extLst>
                </a:gridCol>
                <a:gridCol w="1144429">
                  <a:extLst>
                    <a:ext uri="{9D8B030D-6E8A-4147-A177-3AD203B41FA5}">
                      <a16:colId xmlns:a16="http://schemas.microsoft.com/office/drawing/2014/main" val="2096343414"/>
                    </a:ext>
                  </a:extLst>
                </a:gridCol>
                <a:gridCol w="1144429">
                  <a:extLst>
                    <a:ext uri="{9D8B030D-6E8A-4147-A177-3AD203B41FA5}">
                      <a16:colId xmlns:a16="http://schemas.microsoft.com/office/drawing/2014/main" val="262548193"/>
                    </a:ext>
                  </a:extLst>
                </a:gridCol>
                <a:gridCol w="1144429">
                  <a:extLst>
                    <a:ext uri="{9D8B030D-6E8A-4147-A177-3AD203B41FA5}">
                      <a16:colId xmlns:a16="http://schemas.microsoft.com/office/drawing/2014/main" val="2284500167"/>
                    </a:ext>
                  </a:extLst>
                </a:gridCol>
                <a:gridCol w="1144429">
                  <a:extLst>
                    <a:ext uri="{9D8B030D-6E8A-4147-A177-3AD203B41FA5}">
                      <a16:colId xmlns:a16="http://schemas.microsoft.com/office/drawing/2014/main" val="3426622948"/>
                    </a:ext>
                  </a:extLst>
                </a:gridCol>
                <a:gridCol w="1144429">
                  <a:extLst>
                    <a:ext uri="{9D8B030D-6E8A-4147-A177-3AD203B41FA5}">
                      <a16:colId xmlns:a16="http://schemas.microsoft.com/office/drawing/2014/main" val="96955089"/>
                    </a:ext>
                  </a:extLst>
                </a:gridCol>
              </a:tblGrid>
              <a:tr h="337185">
                <a:tc>
                  <a:txBody>
                    <a:bodyPr/>
                    <a:lstStyle/>
                    <a:p>
                      <a:pPr algn="l" fontAlgn="b"/>
                      <a:r>
                        <a:rPr lang="en-US" sz="1800" b="1" i="0" u="none" strike="noStrike" dirty="0">
                          <a:solidFill>
                            <a:srgbClr val="000000"/>
                          </a:solidFill>
                          <a:effectLst/>
                          <a:latin typeface="Calibri" panose="020F0502020204030204" pitchFamily="34" charset="0"/>
                        </a:rPr>
                        <a:t>P1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800" b="1" i="0" u="none" strike="noStrike" dirty="0">
                          <a:solidFill>
                            <a:srgbClr val="000000"/>
                          </a:solidFill>
                          <a:effectLst/>
                          <a:latin typeface="Calibri" panose="020F0502020204030204" pitchFamily="34" charset="0"/>
                        </a:rPr>
                        <a:t>P2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800" b="1" i="0" u="none" strike="noStrike" dirty="0">
                          <a:solidFill>
                            <a:srgbClr val="000000"/>
                          </a:solidFill>
                          <a:effectLst/>
                          <a:latin typeface="Calibri" panose="020F0502020204030204" pitchFamily="34" charset="0"/>
                        </a:rPr>
                        <a:t>P3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800" b="1" i="0" u="none" strike="noStrike" dirty="0" err="1">
                          <a:solidFill>
                            <a:srgbClr val="000000"/>
                          </a:solidFill>
                          <a:effectLst/>
                          <a:latin typeface="Calibri" panose="020F0502020204030204" pitchFamily="34" charset="0"/>
                        </a:rPr>
                        <a:t>Dstatistic</a:t>
                      </a:r>
                      <a:endParaRPr lang="en-US" sz="1800" b="1" i="0" u="none" strike="noStrike" dirty="0">
                        <a:solidFill>
                          <a:srgbClr val="000000"/>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800" b="1" i="0" u="none" strike="noStrike" dirty="0">
                          <a:solidFill>
                            <a:srgbClr val="000000"/>
                          </a:solidFill>
                          <a:effectLst/>
                          <a:latin typeface="Calibri" panose="020F0502020204030204" pitchFamily="34" charset="0"/>
                        </a:rPr>
                        <a:t>Z-score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800" b="1" i="0" u="none" strike="noStrike" dirty="0">
                          <a:solidFill>
                            <a:srgbClr val="000000"/>
                          </a:solidFill>
                          <a:effectLst/>
                          <a:latin typeface="Calibri" panose="020F0502020204030204" pitchFamily="34" charset="0"/>
                        </a:rPr>
                        <a:t>p-value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800" b="1" i="0" u="none" strike="noStrike">
                          <a:solidFill>
                            <a:srgbClr val="000000"/>
                          </a:solidFill>
                          <a:effectLst/>
                          <a:latin typeface="Calibri" panose="020F0502020204030204" pitchFamily="34" charset="0"/>
                        </a:rPr>
                        <a:t>f4-ratio</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800" b="1" i="0" u="none" strike="noStrike" dirty="0">
                          <a:solidFill>
                            <a:srgbClr val="000000"/>
                          </a:solidFill>
                          <a:effectLst/>
                          <a:latin typeface="Calibri" panose="020F0502020204030204" pitchFamily="34" charset="0"/>
                        </a:rPr>
                        <a:t>BBAA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800" b="1" i="0" u="none" strike="noStrike" dirty="0">
                          <a:solidFill>
                            <a:srgbClr val="000000"/>
                          </a:solidFill>
                          <a:effectLst/>
                          <a:latin typeface="Calibri" panose="020F0502020204030204" pitchFamily="34" charset="0"/>
                        </a:rPr>
                        <a:t>ABBA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1800" b="1" i="0" u="none" strike="noStrike" dirty="0">
                          <a:solidFill>
                            <a:srgbClr val="000000"/>
                          </a:solidFill>
                          <a:effectLst/>
                          <a:latin typeface="Calibri" panose="020F0502020204030204" pitchFamily="34" charset="0"/>
                        </a:rPr>
                        <a:t>BABA</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82690002"/>
                  </a:ext>
                </a:extLst>
              </a:tr>
              <a:tr h="337185">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panose="020F0502020204030204" pitchFamily="34" charset="0"/>
                        </a:rPr>
                        <a:t>MAL-C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MAL-N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0.0262659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0.283393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0.776875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0.00220934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350.986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26.3194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24.9722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0160247"/>
                  </a:ext>
                </a:extLst>
              </a:tr>
              <a:tr h="337185">
                <a:tc>
                  <a:txBody>
                    <a:bodyPr/>
                    <a:lstStyle/>
                    <a:p>
                      <a:pPr algn="l" fontAlgn="b"/>
                      <a:r>
                        <a:rPr lang="en-US" sz="1800" b="0" i="0" u="none" strike="noStrike">
                          <a:solidFill>
                            <a:srgbClr val="000000"/>
                          </a:solidFill>
                          <a:effectLst/>
                          <a:latin typeface="Calibri" panose="020F0502020204030204" pitchFamily="34" charset="0"/>
                        </a:rPr>
                        <a:t>MAL-C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RGG-C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0.0360275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0.80779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0.419211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0.0158892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153.587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52.9201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49.2396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9438673"/>
                  </a:ext>
                </a:extLst>
              </a:tr>
              <a:tr h="337185">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RGG-S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MAL-C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0.0812557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1.96758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0.0491167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0.0336032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225.37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38.3495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32.5856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0311966"/>
                  </a:ext>
                </a:extLst>
              </a:tr>
              <a:tr h="337185">
                <a:tc>
                  <a:txBody>
                    <a:bodyPr/>
                    <a:lstStyle/>
                    <a:p>
                      <a:pPr algn="l" fontAlgn="b"/>
                      <a:r>
                        <a:rPr lang="en-US" sz="1800" b="0" i="0" u="none" strike="noStrike">
                          <a:solidFill>
                            <a:srgbClr val="000000"/>
                          </a:solidFill>
                          <a:effectLst/>
                          <a:latin typeface="Calibri" panose="020F0502020204030204" pitchFamily="34" charset="0"/>
                        </a:rPr>
                        <a:t>SNM-C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MAL-C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0.052095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1.4202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0.155551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0.020106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170.957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47.8947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43.1516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2255811"/>
                  </a:ext>
                </a:extLst>
              </a:tr>
              <a:tr h="337185">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SNM-S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MAL-C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0.0119144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0.28006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0.779431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0.00478741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220.451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34.7986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33.9792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5847906"/>
                  </a:ext>
                </a:extLst>
              </a:tr>
              <a:tr h="337185">
                <a:tc>
                  <a:txBody>
                    <a:bodyPr/>
                    <a:lstStyle/>
                    <a:p>
                      <a:pPr algn="l" fontAlgn="b"/>
                      <a:r>
                        <a:rPr lang="en-US" sz="1800" b="0" i="0" u="none" strike="noStrike">
                          <a:solidFill>
                            <a:srgbClr val="000000"/>
                          </a:solidFill>
                          <a:effectLst/>
                          <a:latin typeface="Calibri" panose="020F0502020204030204" pitchFamily="34" charset="0"/>
                        </a:rPr>
                        <a:t>MAL-C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TES-C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0.0863015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1.60862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0.1077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0.0375211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153.812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54.3264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45.6944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4783832"/>
                  </a:ext>
                </a:extLst>
              </a:tr>
              <a:tr h="337185">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MAL-C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TES-N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0.0234983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0.255688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0.798192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0.00194566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338.969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25.559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24.3854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4481614"/>
                  </a:ext>
                </a:extLst>
              </a:tr>
              <a:tr h="337185">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TES-S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MAL-C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0.089777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2.54984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0.0107772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0.0366802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228.395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38.1863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31.8947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8362538"/>
                  </a:ext>
                </a:extLst>
              </a:tr>
              <a:tr h="337185">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RGG-C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MAL-N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0.0667452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0.788343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0.430496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0.00557974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355.81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27.2477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23.838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70629119"/>
                  </a:ext>
                </a:extLst>
              </a:tr>
              <a:tr h="337185">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RGG-S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MAL-N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0.110188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1.60216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0.109119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0.00451754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510.785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13.9236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11.1597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0853132"/>
                  </a:ext>
                </a:extLst>
              </a:tr>
              <a:tr h="337185">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SNM-C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MAL-N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0.0321042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0.398349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0.690373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0.00285285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346.503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27.7951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26.066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3918844"/>
                  </a:ext>
                </a:extLst>
              </a:tr>
              <a:tr h="337185">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SNM-S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MAL-N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0.0110358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0.150403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0.880447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0.00043236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506.505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12.088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11.8241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605895"/>
                  </a:ext>
                </a:extLst>
              </a:tr>
              <a:tr h="337185">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TES-C</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MAL-N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0.12844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1.47886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0.139179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0.0111027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359.11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29.8044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23.0197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0851685"/>
                  </a:ext>
                </a:extLst>
              </a:tr>
              <a:tr h="337185">
                <a:tc>
                  <a:txBody>
                    <a:bodyPr/>
                    <a:lstStyle/>
                    <a:p>
                      <a:pPr algn="l" fontAlgn="b"/>
                      <a:r>
                        <a:rPr lang="en-US" sz="1800" b="0" i="0" u="none" strike="noStrike">
                          <a:solidFill>
                            <a:srgbClr val="000000"/>
                          </a:solidFill>
                          <a:effectLst/>
                          <a:latin typeface="Calibri" panose="020F0502020204030204" pitchFamily="34" charset="0"/>
                        </a:rPr>
                        <a:t>MAL-N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TES-N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a:solidFill>
                            <a:srgbClr val="000000"/>
                          </a:solidFill>
                          <a:effectLst/>
                          <a:latin typeface="Calibri" panose="020F0502020204030204" pitchFamily="34" charset="0"/>
                        </a:rPr>
                        <a:t>ABQ-S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0.15154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1.93142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0.0534312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0.00723696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569.288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a:solidFill>
                            <a:srgbClr val="000000"/>
                          </a:solidFill>
                          <a:effectLst/>
                          <a:latin typeface="Calibri" panose="020F0502020204030204" pitchFamily="34" charset="0"/>
                        </a:rPr>
                        <a:t>14.4062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800" b="0" i="0" u="none" strike="noStrike" dirty="0">
                          <a:solidFill>
                            <a:srgbClr val="000000"/>
                          </a:solidFill>
                          <a:effectLst/>
                          <a:latin typeface="Calibri" panose="020F0502020204030204" pitchFamily="34" charset="0"/>
                        </a:rPr>
                        <a:t>10.6146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9348653"/>
                  </a:ext>
                </a:extLst>
              </a:tr>
            </a:tbl>
          </a:graphicData>
        </a:graphic>
      </p:graphicFrame>
    </p:spTree>
    <p:extLst>
      <p:ext uri="{BB962C8B-B14F-4D97-AF65-F5344CB8AC3E}">
        <p14:creationId xmlns:p14="http://schemas.microsoft.com/office/powerpoint/2010/main" val="1071886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3101A-05B0-8BF0-7FF7-C13939A40217}"/>
              </a:ext>
            </a:extLst>
          </p:cNvPr>
          <p:cNvSpPr>
            <a:spLocks noGrp="1"/>
          </p:cNvSpPr>
          <p:nvPr>
            <p:ph type="title"/>
          </p:nvPr>
        </p:nvSpPr>
        <p:spPr/>
        <p:txBody>
          <a:bodyPr/>
          <a:lstStyle/>
          <a:p>
            <a:r>
              <a:rPr lang="en-US" dirty="0"/>
              <a:t>Tree Mix</a:t>
            </a:r>
          </a:p>
        </p:txBody>
      </p:sp>
      <p:pic>
        <p:nvPicPr>
          <p:cNvPr id="5" name="Content Placeholder 4">
            <a:extLst>
              <a:ext uri="{FF2B5EF4-FFF2-40B4-BE49-F238E27FC236}">
                <a16:creationId xmlns:a16="http://schemas.microsoft.com/office/drawing/2014/main" id="{3137E5B9-A4B8-D4CC-100D-9F2AF2B25566}"/>
              </a:ext>
            </a:extLst>
          </p:cNvPr>
          <p:cNvPicPr>
            <a:picLocks noGrp="1" noChangeAspect="1"/>
          </p:cNvPicPr>
          <p:nvPr>
            <p:ph idx="1"/>
          </p:nvPr>
        </p:nvPicPr>
        <p:blipFill>
          <a:blip r:embed="rId3"/>
          <a:stretch>
            <a:fillRect/>
          </a:stretch>
        </p:blipFill>
        <p:spPr>
          <a:xfrm>
            <a:off x="316816" y="1424667"/>
            <a:ext cx="11558367" cy="4951599"/>
          </a:xfrm>
        </p:spPr>
      </p:pic>
    </p:spTree>
    <p:extLst>
      <p:ext uri="{BB962C8B-B14F-4D97-AF65-F5344CB8AC3E}">
        <p14:creationId xmlns:p14="http://schemas.microsoft.com/office/powerpoint/2010/main" val="3219588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45A2B-F88E-3216-3028-911EC1B2A4F2}"/>
              </a:ext>
            </a:extLst>
          </p:cNvPr>
          <p:cNvSpPr>
            <a:spLocks noGrp="1"/>
          </p:cNvSpPr>
          <p:nvPr>
            <p:ph type="title"/>
          </p:nvPr>
        </p:nvSpPr>
        <p:spPr/>
        <p:txBody>
          <a:bodyPr/>
          <a:lstStyle/>
          <a:p>
            <a:r>
              <a:rPr lang="en-US" dirty="0"/>
              <a:t>Tree Mix</a:t>
            </a:r>
          </a:p>
        </p:txBody>
      </p:sp>
      <p:graphicFrame>
        <p:nvGraphicFramePr>
          <p:cNvPr id="8" name="Content Placeholder 7">
            <a:extLst>
              <a:ext uri="{FF2B5EF4-FFF2-40B4-BE49-F238E27FC236}">
                <a16:creationId xmlns:a16="http://schemas.microsoft.com/office/drawing/2014/main" id="{E7C9FEF7-2024-CF6B-0867-200097DCADC9}"/>
              </a:ext>
            </a:extLst>
          </p:cNvPr>
          <p:cNvGraphicFramePr>
            <a:graphicFrameLocks noGrp="1"/>
          </p:cNvGraphicFramePr>
          <p:nvPr>
            <p:ph idx="1"/>
            <p:extLst>
              <p:ext uri="{D42A27DB-BD31-4B8C-83A1-F6EECF244321}">
                <p14:modId xmlns:p14="http://schemas.microsoft.com/office/powerpoint/2010/main" val="1509908425"/>
              </p:ext>
            </p:extLst>
          </p:nvPr>
        </p:nvGraphicFramePr>
        <p:xfrm>
          <a:off x="838200" y="1800225"/>
          <a:ext cx="10677525" cy="4186237"/>
        </p:xfrm>
        <a:graphic>
          <a:graphicData uri="http://schemas.openxmlformats.org/drawingml/2006/table">
            <a:tbl>
              <a:tblPr/>
              <a:tblGrid>
                <a:gridCol w="1092020">
                  <a:extLst>
                    <a:ext uri="{9D8B030D-6E8A-4147-A177-3AD203B41FA5}">
                      <a16:colId xmlns:a16="http://schemas.microsoft.com/office/drawing/2014/main" val="3127932070"/>
                    </a:ext>
                  </a:extLst>
                </a:gridCol>
                <a:gridCol w="1393267">
                  <a:extLst>
                    <a:ext uri="{9D8B030D-6E8A-4147-A177-3AD203B41FA5}">
                      <a16:colId xmlns:a16="http://schemas.microsoft.com/office/drawing/2014/main" val="3502622049"/>
                    </a:ext>
                  </a:extLst>
                </a:gridCol>
                <a:gridCol w="1573177">
                  <a:extLst>
                    <a:ext uri="{9D8B030D-6E8A-4147-A177-3AD203B41FA5}">
                      <a16:colId xmlns:a16="http://schemas.microsoft.com/office/drawing/2014/main" val="319211006"/>
                    </a:ext>
                  </a:extLst>
                </a:gridCol>
                <a:gridCol w="1292851">
                  <a:extLst>
                    <a:ext uri="{9D8B030D-6E8A-4147-A177-3AD203B41FA5}">
                      <a16:colId xmlns:a16="http://schemas.microsoft.com/office/drawing/2014/main" val="2113188554"/>
                    </a:ext>
                  </a:extLst>
                </a:gridCol>
                <a:gridCol w="2577333">
                  <a:extLst>
                    <a:ext uri="{9D8B030D-6E8A-4147-A177-3AD203B41FA5}">
                      <a16:colId xmlns:a16="http://schemas.microsoft.com/office/drawing/2014/main" val="1107954889"/>
                    </a:ext>
                  </a:extLst>
                </a:gridCol>
                <a:gridCol w="2748877">
                  <a:extLst>
                    <a:ext uri="{9D8B030D-6E8A-4147-A177-3AD203B41FA5}">
                      <a16:colId xmlns:a16="http://schemas.microsoft.com/office/drawing/2014/main" val="3434890414"/>
                    </a:ext>
                  </a:extLst>
                </a:gridCol>
              </a:tblGrid>
              <a:tr h="930275">
                <a:tc>
                  <a:txBody>
                    <a:bodyPr/>
                    <a:lstStyle/>
                    <a:p>
                      <a:pPr algn="l" fontAlgn="b"/>
                      <a:r>
                        <a:rPr lang="en-US" sz="2000" b="1" i="0" u="none" strike="noStrike" dirty="0">
                          <a:solidFill>
                            <a:srgbClr val="000000"/>
                          </a:solidFill>
                          <a:effectLst/>
                          <a:latin typeface="Consolas" panose="020B0609020204030204" pitchFamily="49" charset="0"/>
                        </a:rPr>
                        <a:t>Weight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US" sz="2000" b="1" i="0" u="none" strike="noStrike" dirty="0">
                          <a:solidFill>
                            <a:srgbClr val="000000"/>
                          </a:solidFill>
                          <a:effectLst/>
                          <a:latin typeface="Consolas" panose="020B0609020204030204" pitchFamily="49" charset="0"/>
                        </a:rPr>
                        <a:t>Jackknife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2000" b="1" i="0" u="none" strike="noStrike" dirty="0">
                          <a:solidFill>
                            <a:srgbClr val="000000"/>
                          </a:solidFill>
                          <a:effectLst/>
                          <a:latin typeface="Consolas" panose="020B0609020204030204" pitchFamily="49" charset="0"/>
                        </a:rPr>
                        <a:t>Weight Jackknife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2000" b="1" i="0" u="none" strike="noStrike" dirty="0">
                          <a:solidFill>
                            <a:srgbClr val="000000"/>
                          </a:solidFill>
                          <a:effectLst/>
                          <a:latin typeface="Consolas" panose="020B0609020204030204" pitchFamily="49" charset="0"/>
                        </a:rPr>
                        <a:t>P-Value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l" fontAlgn="b"/>
                      <a:r>
                        <a:rPr lang="en-US" sz="2000" b="1" i="0" u="none" strike="noStrike" dirty="0" err="1">
                          <a:solidFill>
                            <a:srgbClr val="000000"/>
                          </a:solidFill>
                          <a:effectLst/>
                          <a:latin typeface="Consolas" panose="020B0609020204030204" pitchFamily="49" charset="0"/>
                        </a:rPr>
                        <a:t>Subtree_Origin</a:t>
                      </a:r>
                      <a:r>
                        <a:rPr lang="en-US" sz="2000" b="1" i="0" u="none" strike="noStrike" dirty="0">
                          <a:solidFill>
                            <a:srgbClr val="000000"/>
                          </a:solidFill>
                          <a:effectLst/>
                          <a:latin typeface="Consolas" panose="020B0609020204030204" pitchFamily="49"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a:txBody>
                    <a:bodyPr/>
                    <a:lstStyle/>
                    <a:p>
                      <a:pPr algn="l" fontAlgn="b"/>
                      <a:r>
                        <a:rPr lang="en-US" sz="2000" b="1" i="0" u="none" strike="noStrike" dirty="0" err="1">
                          <a:solidFill>
                            <a:srgbClr val="000000"/>
                          </a:solidFill>
                          <a:effectLst/>
                          <a:latin typeface="Consolas" panose="020B0609020204030204" pitchFamily="49" charset="0"/>
                        </a:rPr>
                        <a:t>Subtree_Destination</a:t>
                      </a:r>
                      <a:endParaRPr lang="en-US" sz="2000" b="1" i="0" u="none" strike="noStrike" dirty="0">
                        <a:solidFill>
                          <a:srgbClr val="000000"/>
                        </a:solidFill>
                        <a:effectLst/>
                        <a:latin typeface="Consolas" panose="020B0609020204030204" pitchFamily="49"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3639205153"/>
                  </a:ext>
                </a:extLst>
              </a:tr>
              <a:tr h="930275">
                <a:tc>
                  <a:txBody>
                    <a:bodyPr/>
                    <a:lstStyle/>
                    <a:p>
                      <a:pPr algn="r" fontAlgn="b"/>
                      <a:r>
                        <a:rPr lang="en-US" sz="2000" b="0" i="0" u="none" strike="noStrike">
                          <a:solidFill>
                            <a:srgbClr val="000000"/>
                          </a:solidFill>
                          <a:effectLst/>
                          <a:latin typeface="Consolas" panose="020B0609020204030204" pitchFamily="49" charset="0"/>
                        </a:rPr>
                        <a:t>0.06793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0.0681393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0.0421228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0.0528707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onsolas" panose="020B0609020204030204" pitchFamily="49" charset="0"/>
                        </a:rPr>
                        <a:t>(SNM-C:0,MAL-C:0):0.00226923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onsolas" panose="020B0609020204030204" pitchFamily="49" charset="0"/>
                        </a:rPr>
                        <a:t> SLV-O:0.0950648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258506"/>
                  </a:ext>
                </a:extLst>
              </a:tr>
              <a:tr h="1395413">
                <a:tc>
                  <a:txBody>
                    <a:bodyPr/>
                    <a:lstStyle/>
                    <a:p>
                      <a:pPr algn="r" fontAlgn="b"/>
                      <a:r>
                        <a:rPr lang="en-US" sz="2000" b="0" i="0" u="none" strike="noStrike">
                          <a:solidFill>
                            <a:srgbClr val="000000"/>
                          </a:solidFill>
                          <a:effectLst/>
                          <a:latin typeface="Consolas" panose="020B0609020204030204" pitchFamily="49" charset="0"/>
                        </a:rPr>
                        <a:t>0.20195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0.168723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0.276667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0.270984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onsolas" panose="020B0609020204030204" pitchFamily="49" charset="0"/>
                        </a:rPr>
                        <a:t>((SNM-C:0,MAL-C:0):0.00226923,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onsolas" panose="020B0609020204030204" pitchFamily="49" charset="0"/>
                        </a:rPr>
                        <a:t>(TES-C:0,RGG-C:0):0.000248248):0.0140571 RGG-C:0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4556193"/>
                  </a:ext>
                </a:extLst>
              </a:tr>
              <a:tr h="465137">
                <a:tc>
                  <a:txBody>
                    <a:bodyPr/>
                    <a:lstStyle/>
                    <a:p>
                      <a:pPr algn="r" fontAlgn="b"/>
                      <a:r>
                        <a:rPr lang="en-US" sz="2000" b="0" i="0" u="none" strike="noStrike">
                          <a:solidFill>
                            <a:srgbClr val="000000"/>
                          </a:solidFill>
                          <a:effectLst/>
                          <a:latin typeface="Consolas" panose="020B0609020204030204" pitchFamily="49" charset="0"/>
                        </a:rPr>
                        <a:t>0.01881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0.0188254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0.0102354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0.0329394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onsolas" panose="020B0609020204030204" pitchFamily="49" charset="0"/>
                        </a:rPr>
                        <a:t>RGG-C:0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onsolas" panose="020B0609020204030204" pitchFamily="49" charset="0"/>
                        </a:rPr>
                        <a:t>(RGG-S:0,TES-S:0):0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1327985"/>
                  </a:ext>
                </a:extLst>
              </a:tr>
              <a:tr h="465137">
                <a:tc>
                  <a:txBody>
                    <a:bodyPr/>
                    <a:lstStyle/>
                    <a:p>
                      <a:pPr algn="r" fontAlgn="b"/>
                      <a:r>
                        <a:rPr lang="en-US" sz="2000" b="0" i="0" u="none" strike="noStrike">
                          <a:solidFill>
                            <a:srgbClr val="000000"/>
                          </a:solidFill>
                          <a:effectLst/>
                          <a:latin typeface="Consolas" panose="020B0609020204030204" pitchFamily="49" charset="0"/>
                        </a:rPr>
                        <a:t>0.22509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0.223067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0.517725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onsolas" panose="020B0609020204030204" pitchFamily="49" charset="0"/>
                        </a:rPr>
                        <a:t>0.333285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onsolas" panose="020B0609020204030204" pitchFamily="49" charset="0"/>
                        </a:rPr>
                        <a:t>ABQ-S:0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onsolas" panose="020B0609020204030204" pitchFamily="49" charset="0"/>
                        </a:rPr>
                        <a:t>RGG-S:0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4046589"/>
                  </a:ext>
                </a:extLst>
              </a:tr>
            </a:tbl>
          </a:graphicData>
        </a:graphic>
      </p:graphicFrame>
      <p:sp>
        <p:nvSpPr>
          <p:cNvPr id="9" name="Rectangle 3">
            <a:extLst>
              <a:ext uri="{FF2B5EF4-FFF2-40B4-BE49-F238E27FC236}">
                <a16:creationId xmlns:a16="http://schemas.microsoft.com/office/drawing/2014/main" id="{889E9E37-5A2E-A4E4-8E3D-C90018BC1A5B}"/>
              </a:ext>
            </a:extLst>
          </p:cNvPr>
          <p:cNvSpPr>
            <a:spLocks noChangeArrowheads="1"/>
          </p:cNvSpPr>
          <p:nvPr/>
        </p:nvSpPr>
        <p:spPr bwMode="auto">
          <a:xfrm flipV="1">
            <a:off x="297655" y="2859086"/>
            <a:ext cx="15596480" cy="57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59599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17DBD-DC20-E8FC-FCA6-BDFB5CEC3C4F}"/>
              </a:ext>
            </a:extLst>
          </p:cNvPr>
          <p:cNvSpPr>
            <a:spLocks noGrp="1"/>
          </p:cNvSpPr>
          <p:nvPr>
            <p:ph type="title"/>
          </p:nvPr>
        </p:nvSpPr>
        <p:spPr/>
        <p:txBody>
          <a:bodyPr/>
          <a:lstStyle/>
          <a:p>
            <a:r>
              <a:rPr lang="en-US"/>
              <a:t>Next steps</a:t>
            </a:r>
            <a:endParaRPr lang="en-US" dirty="0"/>
          </a:p>
        </p:txBody>
      </p:sp>
      <p:pic>
        <p:nvPicPr>
          <p:cNvPr id="5" name="Content Placeholder 4">
            <a:extLst>
              <a:ext uri="{FF2B5EF4-FFF2-40B4-BE49-F238E27FC236}">
                <a16:creationId xmlns:a16="http://schemas.microsoft.com/office/drawing/2014/main" id="{B888AC3E-243A-8F14-56A1-479D9DE1CC7C}"/>
              </a:ext>
            </a:extLst>
          </p:cNvPr>
          <p:cNvPicPr>
            <a:picLocks noGrp="1" noChangeAspect="1"/>
          </p:cNvPicPr>
          <p:nvPr>
            <p:ph idx="1"/>
          </p:nvPr>
        </p:nvPicPr>
        <p:blipFill>
          <a:blip r:embed="rId3"/>
          <a:stretch>
            <a:fillRect/>
          </a:stretch>
        </p:blipFill>
        <p:spPr>
          <a:xfrm>
            <a:off x="838200" y="1316600"/>
            <a:ext cx="10833099" cy="5531507"/>
          </a:xfrm>
        </p:spPr>
      </p:pic>
    </p:spTree>
    <p:extLst>
      <p:ext uri="{BB962C8B-B14F-4D97-AF65-F5344CB8AC3E}">
        <p14:creationId xmlns:p14="http://schemas.microsoft.com/office/powerpoint/2010/main" val="3441812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BC63-BC90-E101-6C55-7BD52B614A83}"/>
              </a:ext>
            </a:extLst>
          </p:cNvPr>
          <p:cNvSpPr>
            <a:spLocks noGrp="1"/>
          </p:cNvSpPr>
          <p:nvPr>
            <p:ph type="ctrTitle"/>
          </p:nvPr>
        </p:nvSpPr>
        <p:spPr/>
        <p:txBody>
          <a:bodyPr/>
          <a:lstStyle/>
          <a:p>
            <a:r>
              <a:rPr lang="en-US" dirty="0"/>
              <a:t>Trevor’s data only</a:t>
            </a:r>
          </a:p>
        </p:txBody>
      </p:sp>
      <p:sp>
        <p:nvSpPr>
          <p:cNvPr id="3" name="Subtitle 2">
            <a:extLst>
              <a:ext uri="{FF2B5EF4-FFF2-40B4-BE49-F238E27FC236}">
                <a16:creationId xmlns:a16="http://schemas.microsoft.com/office/drawing/2014/main" id="{EAA2ED09-CA71-5EA6-0A8C-9B6CBCAF1EA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44235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761DDFE-071F-4200-B0AA-394476C2D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37082-FAF2-3661-9E44-03AFE4A3FBFA}"/>
              </a:ext>
            </a:extLst>
          </p:cNvPr>
          <p:cNvSpPr>
            <a:spLocks noGrp="1"/>
          </p:cNvSpPr>
          <p:nvPr>
            <p:ph type="title"/>
          </p:nvPr>
        </p:nvSpPr>
        <p:spPr>
          <a:xfrm>
            <a:off x="838198" y="547815"/>
            <a:ext cx="5167185" cy="1680519"/>
          </a:xfrm>
        </p:spPr>
        <p:txBody>
          <a:bodyPr>
            <a:normAutofit/>
          </a:bodyPr>
          <a:lstStyle/>
          <a:p>
            <a:r>
              <a:rPr lang="en-US" sz="4000" dirty="0"/>
              <a:t>Per population</a:t>
            </a:r>
          </a:p>
        </p:txBody>
      </p:sp>
      <p:sp>
        <p:nvSpPr>
          <p:cNvPr id="13" name="Content Placeholder 12">
            <a:extLst>
              <a:ext uri="{FF2B5EF4-FFF2-40B4-BE49-F238E27FC236}">
                <a16:creationId xmlns:a16="http://schemas.microsoft.com/office/drawing/2014/main" id="{7DCDD11B-E209-E504-E968-728E1A93E686}"/>
              </a:ext>
            </a:extLst>
          </p:cNvPr>
          <p:cNvSpPr>
            <a:spLocks noGrp="1"/>
          </p:cNvSpPr>
          <p:nvPr>
            <p:ph idx="1"/>
          </p:nvPr>
        </p:nvSpPr>
        <p:spPr>
          <a:xfrm>
            <a:off x="6186619" y="547815"/>
            <a:ext cx="5178960" cy="1680519"/>
          </a:xfrm>
        </p:spPr>
        <p:txBody>
          <a:bodyPr anchor="ctr">
            <a:normAutofit/>
          </a:bodyPr>
          <a:lstStyle/>
          <a:p>
            <a:pPr marL="0" indent="0">
              <a:buNone/>
            </a:pPr>
            <a:r>
              <a:rPr lang="en-US" sz="3600" dirty="0">
                <a:latin typeface="+mj-lt"/>
              </a:rPr>
              <a:t>Completeness per sample</a:t>
            </a:r>
          </a:p>
        </p:txBody>
      </p:sp>
      <p:pic>
        <p:nvPicPr>
          <p:cNvPr id="7" name="Picture 6">
            <a:extLst>
              <a:ext uri="{FF2B5EF4-FFF2-40B4-BE49-F238E27FC236}">
                <a16:creationId xmlns:a16="http://schemas.microsoft.com/office/drawing/2014/main" id="{8B2D6190-3CA7-53B1-B14A-C352E1E428E3}"/>
              </a:ext>
            </a:extLst>
          </p:cNvPr>
          <p:cNvPicPr>
            <a:picLocks noChangeAspect="1"/>
          </p:cNvPicPr>
          <p:nvPr/>
        </p:nvPicPr>
        <p:blipFill>
          <a:blip r:embed="rId2"/>
          <a:stretch>
            <a:fillRect/>
          </a:stretch>
        </p:blipFill>
        <p:spPr>
          <a:xfrm>
            <a:off x="130629" y="1763131"/>
            <a:ext cx="5720000" cy="4369939"/>
          </a:xfrm>
          <a:prstGeom prst="rect">
            <a:avLst/>
          </a:prstGeom>
        </p:spPr>
      </p:pic>
      <p:pic>
        <p:nvPicPr>
          <p:cNvPr id="14" name="Picture 13">
            <a:extLst>
              <a:ext uri="{FF2B5EF4-FFF2-40B4-BE49-F238E27FC236}">
                <a16:creationId xmlns:a16="http://schemas.microsoft.com/office/drawing/2014/main" id="{F6B3DB29-793D-D358-811D-E4EE21B37EBB}"/>
              </a:ext>
            </a:extLst>
          </p:cNvPr>
          <p:cNvPicPr>
            <a:picLocks noChangeAspect="1"/>
          </p:cNvPicPr>
          <p:nvPr/>
        </p:nvPicPr>
        <p:blipFill>
          <a:blip r:embed="rId3"/>
          <a:stretch>
            <a:fillRect/>
          </a:stretch>
        </p:blipFill>
        <p:spPr>
          <a:xfrm>
            <a:off x="6352525" y="1763131"/>
            <a:ext cx="5721466" cy="4369939"/>
          </a:xfrm>
          <a:prstGeom prst="rect">
            <a:avLst/>
          </a:prstGeom>
        </p:spPr>
      </p:pic>
    </p:spTree>
    <p:extLst>
      <p:ext uri="{BB962C8B-B14F-4D97-AF65-F5344CB8AC3E}">
        <p14:creationId xmlns:p14="http://schemas.microsoft.com/office/powerpoint/2010/main" val="303647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1608-DBE6-4EC1-0086-2F2E1067396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F4E2DD-7BC4-5CDB-EE0A-834B2256391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F5D9910-4FF3-2756-006D-E75C15E7D07A}"/>
              </a:ext>
            </a:extLst>
          </p:cNvPr>
          <p:cNvPicPr>
            <a:picLocks noChangeAspect="1"/>
          </p:cNvPicPr>
          <p:nvPr/>
        </p:nvPicPr>
        <p:blipFill>
          <a:blip r:embed="rId2"/>
          <a:stretch>
            <a:fillRect/>
          </a:stretch>
        </p:blipFill>
        <p:spPr>
          <a:xfrm>
            <a:off x="150992" y="1915297"/>
            <a:ext cx="6168288" cy="3860070"/>
          </a:xfrm>
          <a:prstGeom prst="rect">
            <a:avLst/>
          </a:prstGeom>
        </p:spPr>
      </p:pic>
      <p:pic>
        <p:nvPicPr>
          <p:cNvPr id="5" name="Content Placeholder 4">
            <a:extLst>
              <a:ext uri="{FF2B5EF4-FFF2-40B4-BE49-F238E27FC236}">
                <a16:creationId xmlns:a16="http://schemas.microsoft.com/office/drawing/2014/main" id="{C549B3D8-0FE1-0D85-022F-45AF53B4DC8A}"/>
              </a:ext>
            </a:extLst>
          </p:cNvPr>
          <p:cNvPicPr>
            <a:picLocks noChangeAspect="1"/>
          </p:cNvPicPr>
          <p:nvPr/>
        </p:nvPicPr>
        <p:blipFill>
          <a:blip r:embed="rId3"/>
          <a:stretch>
            <a:fillRect/>
          </a:stretch>
        </p:blipFill>
        <p:spPr>
          <a:xfrm>
            <a:off x="6184900" y="1965732"/>
            <a:ext cx="6007100" cy="3759200"/>
          </a:xfrm>
          <a:prstGeom prst="rect">
            <a:avLst/>
          </a:prstGeom>
        </p:spPr>
      </p:pic>
    </p:spTree>
    <p:extLst>
      <p:ext uri="{BB962C8B-B14F-4D97-AF65-F5344CB8AC3E}">
        <p14:creationId xmlns:p14="http://schemas.microsoft.com/office/powerpoint/2010/main" val="22108775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EC94E-2DAD-0923-4783-66500ECDF865}"/>
              </a:ext>
            </a:extLst>
          </p:cNvPr>
          <p:cNvSpPr>
            <a:spLocks noGrp="1"/>
          </p:cNvSpPr>
          <p:nvPr>
            <p:ph type="ctrTitle"/>
          </p:nvPr>
        </p:nvSpPr>
        <p:spPr>
          <a:xfrm>
            <a:off x="885371" y="3255963"/>
            <a:ext cx="2612571" cy="2387600"/>
          </a:xfrm>
        </p:spPr>
        <p:txBody>
          <a:bodyPr>
            <a:normAutofit fontScale="90000"/>
          </a:bodyPr>
          <a:lstStyle/>
          <a:p>
            <a:r>
              <a:rPr lang="en-US" dirty="0"/>
              <a:t>Waiting for Trevor to run our data </a:t>
            </a:r>
            <a:r>
              <a:rPr lang="en-US" dirty="0">
                <a:sym typeface="Wingdings" pitchFamily="2" charset="2"/>
              </a:rPr>
              <a:t> </a:t>
            </a:r>
            <a:endParaRPr lang="en-US" dirty="0"/>
          </a:p>
        </p:txBody>
      </p:sp>
      <p:pic>
        <p:nvPicPr>
          <p:cNvPr id="5" name="Picture 4" descr="A screenshot of a computer&#10;&#10;Description automatically generated">
            <a:extLst>
              <a:ext uri="{FF2B5EF4-FFF2-40B4-BE49-F238E27FC236}">
                <a16:creationId xmlns:a16="http://schemas.microsoft.com/office/drawing/2014/main" id="{1A662E1E-9F5E-4908-8F7D-EDE04D98E404}"/>
              </a:ext>
            </a:extLst>
          </p:cNvPr>
          <p:cNvPicPr>
            <a:picLocks noChangeAspect="1"/>
          </p:cNvPicPr>
          <p:nvPr/>
        </p:nvPicPr>
        <p:blipFill>
          <a:blip r:embed="rId2"/>
          <a:stretch>
            <a:fillRect/>
          </a:stretch>
        </p:blipFill>
        <p:spPr>
          <a:xfrm>
            <a:off x="4245429" y="796471"/>
            <a:ext cx="7772400" cy="5426983"/>
          </a:xfrm>
          <a:prstGeom prst="rect">
            <a:avLst/>
          </a:prstGeom>
        </p:spPr>
      </p:pic>
    </p:spTree>
    <p:extLst>
      <p:ext uri="{BB962C8B-B14F-4D97-AF65-F5344CB8AC3E}">
        <p14:creationId xmlns:p14="http://schemas.microsoft.com/office/powerpoint/2010/main" val="268015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49846F-F387-227D-2F75-BB6E20AA2CDC}"/>
              </a:ext>
            </a:extLst>
          </p:cNvPr>
          <p:cNvSpPr>
            <a:spLocks noGrp="1"/>
          </p:cNvSpPr>
          <p:nvPr>
            <p:ph type="ctrTitle"/>
          </p:nvPr>
        </p:nvSpPr>
        <p:spPr>
          <a:xfrm>
            <a:off x="841248" y="552289"/>
            <a:ext cx="3976496" cy="3900326"/>
          </a:xfrm>
        </p:spPr>
        <p:txBody>
          <a:bodyPr>
            <a:normAutofit/>
          </a:bodyPr>
          <a:lstStyle/>
          <a:p>
            <a:pPr algn="l"/>
            <a:r>
              <a:rPr lang="en-US" sz="4400" b="1" i="0" dirty="0">
                <a:effectLst/>
                <a:latin typeface="Segoe UI" panose="020B0502040204020203" pitchFamily="34" charset="0"/>
              </a:rPr>
              <a:t>Gall meta transcriptome study</a:t>
            </a:r>
            <a:endParaRPr lang="en-US" sz="4400" dirty="0"/>
          </a:p>
        </p:txBody>
      </p:sp>
      <p:pic>
        <p:nvPicPr>
          <p:cNvPr id="4" name="image3.png" descr="A collage of different types of insects&#10;&#10;Description automatically generated">
            <a:extLst>
              <a:ext uri="{FF2B5EF4-FFF2-40B4-BE49-F238E27FC236}">
                <a16:creationId xmlns:a16="http://schemas.microsoft.com/office/drawing/2014/main" id="{8B528D9A-4D15-1D5C-B950-DF2046FAA148}"/>
              </a:ext>
            </a:extLst>
          </p:cNvPr>
          <p:cNvPicPr/>
          <p:nvPr/>
        </p:nvPicPr>
        <p:blipFill>
          <a:blip r:embed="rId2"/>
          <a:srcRect t="11395" r="32334" b="33055"/>
          <a:stretch>
            <a:fillRect/>
          </a:stretch>
        </p:blipFill>
        <p:spPr>
          <a:xfrm>
            <a:off x="5186557" y="1447921"/>
            <a:ext cx="6628072" cy="4212650"/>
          </a:xfrm>
          <a:prstGeom prst="rect">
            <a:avLst/>
          </a:prstGeom>
        </p:spPr>
      </p:pic>
    </p:spTree>
    <p:extLst>
      <p:ext uri="{BB962C8B-B14F-4D97-AF65-F5344CB8AC3E}">
        <p14:creationId xmlns:p14="http://schemas.microsoft.com/office/powerpoint/2010/main" val="3628998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996F-35FC-EAF9-1F68-8ACCD141AE66}"/>
              </a:ext>
            </a:extLst>
          </p:cNvPr>
          <p:cNvSpPr>
            <a:spLocks noGrp="1"/>
          </p:cNvSpPr>
          <p:nvPr>
            <p:ph type="title"/>
          </p:nvPr>
        </p:nvSpPr>
        <p:spPr/>
        <p:txBody>
          <a:bodyPr/>
          <a:lstStyle/>
          <a:p>
            <a:r>
              <a:rPr lang="en-US" dirty="0"/>
              <a:t>Making a table with:</a:t>
            </a:r>
          </a:p>
        </p:txBody>
      </p:sp>
      <p:sp>
        <p:nvSpPr>
          <p:cNvPr id="3" name="Content Placeholder 2">
            <a:extLst>
              <a:ext uri="{FF2B5EF4-FFF2-40B4-BE49-F238E27FC236}">
                <a16:creationId xmlns:a16="http://schemas.microsoft.com/office/drawing/2014/main" id="{BF019BE2-4CC6-514C-577E-43D1FEBC1FDB}"/>
              </a:ext>
            </a:extLst>
          </p:cNvPr>
          <p:cNvSpPr>
            <a:spLocks noGrp="1"/>
          </p:cNvSpPr>
          <p:nvPr>
            <p:ph idx="1"/>
          </p:nvPr>
        </p:nvSpPr>
        <p:spPr/>
        <p:txBody>
          <a:bodyPr/>
          <a:lstStyle/>
          <a:p>
            <a:pPr indent="0" algn="l">
              <a:buNone/>
            </a:pPr>
            <a:r>
              <a:rPr lang="en-US" sz="1800" b="0" i="0" dirty="0">
                <a:solidFill>
                  <a:srgbClr val="242424"/>
                </a:solidFill>
                <a:effectLst/>
                <a:latin typeface="Arial" panose="020B0604020202020204" pitchFamily="34" charset="0"/>
              </a:rPr>
              <a:t>1.</a:t>
            </a:r>
            <a:r>
              <a:rPr lang="en-US" sz="1800" b="0" i="0" dirty="0">
                <a:solidFill>
                  <a:srgbClr val="242424"/>
                </a:solidFill>
                <a:effectLst/>
                <a:latin typeface="Times New Roman" panose="02020603050405020304" pitchFamily="18" charset="0"/>
              </a:rPr>
              <a:t>     </a:t>
            </a:r>
            <a:r>
              <a:rPr lang="en-US" sz="1800" b="0" i="0" dirty="0">
                <a:solidFill>
                  <a:srgbClr val="242424"/>
                </a:solidFill>
                <a:effectLst/>
                <a:latin typeface="Arial" panose="020B0604020202020204" pitchFamily="34" charset="0"/>
              </a:rPr>
              <a:t>Citation</a:t>
            </a:r>
            <a:endParaRPr lang="en-US" sz="1800" b="0" i="0" dirty="0">
              <a:solidFill>
                <a:srgbClr val="242424"/>
              </a:solidFill>
              <a:effectLst/>
              <a:latin typeface="Calibri" panose="020F0502020204030204" pitchFamily="34" charset="0"/>
            </a:endParaRPr>
          </a:p>
          <a:p>
            <a:pPr indent="0" algn="l">
              <a:buNone/>
            </a:pPr>
            <a:r>
              <a:rPr lang="en-US" sz="1800" b="0" i="0" dirty="0">
                <a:solidFill>
                  <a:srgbClr val="242424"/>
                </a:solidFill>
                <a:effectLst/>
                <a:latin typeface="Arial" panose="020B0604020202020204" pitchFamily="34" charset="0"/>
              </a:rPr>
              <a:t>2.</a:t>
            </a:r>
            <a:r>
              <a:rPr lang="en-US" sz="1800" b="0" i="0" dirty="0">
                <a:solidFill>
                  <a:srgbClr val="242424"/>
                </a:solidFill>
                <a:effectLst/>
                <a:latin typeface="Times New Roman" panose="02020603050405020304" pitchFamily="18" charset="0"/>
              </a:rPr>
              <a:t>     </a:t>
            </a:r>
            <a:r>
              <a:rPr lang="en-US" sz="1800" b="0" i="0" dirty="0">
                <a:solidFill>
                  <a:srgbClr val="242424"/>
                </a:solidFill>
                <a:effectLst/>
                <a:latin typeface="Arial" panose="020B0604020202020204" pitchFamily="34" charset="0"/>
              </a:rPr>
              <a:t>Galling insect/invertebrate scientific name</a:t>
            </a:r>
            <a:endParaRPr lang="en-US" sz="1800" b="0" i="0" dirty="0">
              <a:solidFill>
                <a:srgbClr val="242424"/>
              </a:solidFill>
              <a:effectLst/>
              <a:latin typeface="Calibri" panose="020F0502020204030204" pitchFamily="34" charset="0"/>
            </a:endParaRPr>
          </a:p>
          <a:p>
            <a:pPr indent="0" algn="l">
              <a:buNone/>
            </a:pPr>
            <a:r>
              <a:rPr lang="en-US" sz="1800" b="0" i="0" dirty="0">
                <a:solidFill>
                  <a:srgbClr val="242424"/>
                </a:solidFill>
                <a:effectLst/>
                <a:latin typeface="Arial" panose="020B0604020202020204" pitchFamily="34" charset="0"/>
              </a:rPr>
              <a:t>3.</a:t>
            </a:r>
            <a:r>
              <a:rPr lang="en-US" sz="1800" b="0" i="0" dirty="0">
                <a:solidFill>
                  <a:srgbClr val="242424"/>
                </a:solidFill>
                <a:effectLst/>
                <a:latin typeface="Times New Roman" panose="02020603050405020304" pitchFamily="18" charset="0"/>
              </a:rPr>
              <a:t>     </a:t>
            </a:r>
            <a:r>
              <a:rPr lang="en-US" sz="1800" b="0" i="0" dirty="0">
                <a:solidFill>
                  <a:srgbClr val="242424"/>
                </a:solidFill>
                <a:effectLst/>
                <a:latin typeface="Arial" panose="020B0604020202020204" pitchFamily="34" charset="0"/>
              </a:rPr>
              <a:t>Galling insect/invertebrate common name</a:t>
            </a:r>
            <a:endParaRPr lang="en-US" sz="1800" b="0" i="0" dirty="0">
              <a:solidFill>
                <a:srgbClr val="242424"/>
              </a:solidFill>
              <a:effectLst/>
              <a:latin typeface="Calibri" panose="020F0502020204030204" pitchFamily="34" charset="0"/>
            </a:endParaRPr>
          </a:p>
          <a:p>
            <a:pPr indent="0" algn="l">
              <a:buNone/>
            </a:pPr>
            <a:r>
              <a:rPr lang="en-US" sz="1800" b="0" i="0" dirty="0">
                <a:solidFill>
                  <a:srgbClr val="242424"/>
                </a:solidFill>
                <a:effectLst/>
                <a:latin typeface="Arial" panose="020B0604020202020204" pitchFamily="34" charset="0"/>
              </a:rPr>
              <a:t>4.</a:t>
            </a:r>
            <a:r>
              <a:rPr lang="en-US" sz="1800" b="0" i="0" dirty="0">
                <a:solidFill>
                  <a:srgbClr val="242424"/>
                </a:solidFill>
                <a:effectLst/>
                <a:latin typeface="Times New Roman" panose="02020603050405020304" pitchFamily="18" charset="0"/>
              </a:rPr>
              <a:t>     </a:t>
            </a:r>
            <a:r>
              <a:rPr lang="en-US" sz="1800" b="0" i="0" dirty="0">
                <a:solidFill>
                  <a:srgbClr val="242424"/>
                </a:solidFill>
                <a:effectLst/>
                <a:latin typeface="Arial" panose="020B0604020202020204" pitchFamily="34" charset="0"/>
              </a:rPr>
              <a:t>Host plant species scientific name</a:t>
            </a:r>
            <a:endParaRPr lang="en-US" sz="1800" b="0" i="0" dirty="0">
              <a:solidFill>
                <a:srgbClr val="242424"/>
              </a:solidFill>
              <a:effectLst/>
              <a:latin typeface="Calibri" panose="020F0502020204030204" pitchFamily="34" charset="0"/>
            </a:endParaRPr>
          </a:p>
          <a:p>
            <a:pPr indent="0" algn="l">
              <a:buNone/>
            </a:pPr>
            <a:r>
              <a:rPr lang="en-US" sz="1800" b="0" i="0" dirty="0">
                <a:solidFill>
                  <a:srgbClr val="242424"/>
                </a:solidFill>
                <a:effectLst/>
                <a:latin typeface="Arial" panose="020B0604020202020204" pitchFamily="34" charset="0"/>
              </a:rPr>
              <a:t>5.</a:t>
            </a:r>
            <a:r>
              <a:rPr lang="en-US" sz="1800" b="0" i="0" dirty="0">
                <a:solidFill>
                  <a:srgbClr val="242424"/>
                </a:solidFill>
                <a:effectLst/>
                <a:latin typeface="Times New Roman" panose="02020603050405020304" pitchFamily="18" charset="0"/>
              </a:rPr>
              <a:t>     </a:t>
            </a:r>
            <a:r>
              <a:rPr lang="en-US" sz="1800" b="0" i="0" dirty="0">
                <a:solidFill>
                  <a:srgbClr val="242424"/>
                </a:solidFill>
                <a:effectLst/>
                <a:latin typeface="Arial" panose="020B0604020202020204" pitchFamily="34" charset="0"/>
              </a:rPr>
              <a:t>Host plant species common name</a:t>
            </a:r>
            <a:endParaRPr lang="en-US" sz="1800" b="0" i="0" dirty="0">
              <a:solidFill>
                <a:srgbClr val="242424"/>
              </a:solidFill>
              <a:effectLst/>
              <a:latin typeface="Calibri" panose="020F0502020204030204" pitchFamily="34" charset="0"/>
            </a:endParaRPr>
          </a:p>
          <a:p>
            <a:pPr indent="0" algn="l">
              <a:buNone/>
            </a:pPr>
            <a:r>
              <a:rPr lang="en-US" sz="1800" b="0" i="0" dirty="0">
                <a:solidFill>
                  <a:srgbClr val="242424"/>
                </a:solidFill>
                <a:effectLst/>
                <a:latin typeface="Arial" panose="020B0604020202020204" pitchFamily="34" charset="0"/>
              </a:rPr>
              <a:t>6.</a:t>
            </a:r>
            <a:r>
              <a:rPr lang="en-US" sz="1800" b="0" i="0" dirty="0">
                <a:solidFill>
                  <a:srgbClr val="242424"/>
                </a:solidFill>
                <a:effectLst/>
                <a:latin typeface="Times New Roman" panose="02020603050405020304" pitchFamily="18" charset="0"/>
              </a:rPr>
              <a:t>     </a:t>
            </a:r>
            <a:r>
              <a:rPr lang="en-US" sz="1800" b="0" i="0" dirty="0">
                <a:solidFill>
                  <a:srgbClr val="242424"/>
                </a:solidFill>
                <a:effectLst/>
                <a:latin typeface="Arial" panose="020B0604020202020204" pitchFamily="34" charset="0"/>
              </a:rPr>
              <a:t>Genome or de novo transcriptome assembly of host species</a:t>
            </a:r>
            <a:endParaRPr lang="en-US" sz="1800" b="0" i="0" dirty="0">
              <a:solidFill>
                <a:srgbClr val="242424"/>
              </a:solidFill>
              <a:effectLst/>
              <a:latin typeface="Calibri" panose="020F0502020204030204" pitchFamily="34" charset="0"/>
            </a:endParaRPr>
          </a:p>
          <a:p>
            <a:pPr indent="0" algn="l">
              <a:buNone/>
            </a:pPr>
            <a:r>
              <a:rPr lang="en-US" sz="1800" b="0" i="0" dirty="0">
                <a:solidFill>
                  <a:srgbClr val="242424"/>
                </a:solidFill>
                <a:effectLst/>
                <a:latin typeface="Arial" panose="020B0604020202020204" pitchFamily="34" charset="0"/>
              </a:rPr>
              <a:t>7.</a:t>
            </a:r>
            <a:r>
              <a:rPr lang="en-US" sz="1800" b="0" i="0" dirty="0">
                <a:solidFill>
                  <a:srgbClr val="242424"/>
                </a:solidFill>
                <a:effectLst/>
                <a:latin typeface="Times New Roman" panose="02020603050405020304" pitchFamily="18" charset="0"/>
              </a:rPr>
              <a:t>     </a:t>
            </a:r>
            <a:r>
              <a:rPr lang="en-US" sz="1800" b="0" i="0" dirty="0">
                <a:solidFill>
                  <a:srgbClr val="242424"/>
                </a:solidFill>
                <a:effectLst/>
                <a:latin typeface="Arial" panose="020B0604020202020204" pitchFamily="34" charset="0"/>
              </a:rPr>
              <a:t>Tissue/timepoints samples</a:t>
            </a:r>
            <a:endParaRPr lang="en-US" sz="1800" b="0" i="0" dirty="0">
              <a:solidFill>
                <a:srgbClr val="242424"/>
              </a:solidFill>
              <a:effectLst/>
              <a:latin typeface="Calibri" panose="020F0502020204030204" pitchFamily="34" charset="0"/>
            </a:endParaRPr>
          </a:p>
          <a:p>
            <a:pPr indent="0" algn="l">
              <a:buNone/>
            </a:pPr>
            <a:r>
              <a:rPr lang="en-US" sz="1800" b="0" i="0" dirty="0">
                <a:solidFill>
                  <a:srgbClr val="242424"/>
                </a:solidFill>
                <a:effectLst/>
                <a:latin typeface="Arial" panose="020B0604020202020204" pitchFamily="34" charset="0"/>
              </a:rPr>
              <a:t>8.</a:t>
            </a:r>
            <a:r>
              <a:rPr lang="en-US" sz="1800" b="0" i="0" dirty="0">
                <a:solidFill>
                  <a:srgbClr val="242424"/>
                </a:solidFill>
                <a:effectLst/>
                <a:latin typeface="Times New Roman" panose="02020603050405020304" pitchFamily="18" charset="0"/>
              </a:rPr>
              <a:t>     </a:t>
            </a:r>
            <a:r>
              <a:rPr lang="en-US" sz="1800" b="0" i="0" dirty="0">
                <a:solidFill>
                  <a:srgbClr val="242424"/>
                </a:solidFill>
                <a:effectLst/>
                <a:latin typeface="Arial" panose="020B0604020202020204" pitchFamily="34" charset="0"/>
              </a:rPr>
              <a:t># of replicates</a:t>
            </a:r>
            <a:endParaRPr lang="en-US" sz="1800" b="0" i="0" dirty="0">
              <a:solidFill>
                <a:srgbClr val="242424"/>
              </a:solidFill>
              <a:effectLst/>
              <a:latin typeface="Calibri" panose="020F0502020204030204" pitchFamily="34" charset="0"/>
            </a:endParaRPr>
          </a:p>
          <a:p>
            <a:pPr indent="0" algn="l">
              <a:buNone/>
            </a:pPr>
            <a:r>
              <a:rPr lang="en-US" sz="1800" b="0" i="0" dirty="0">
                <a:solidFill>
                  <a:srgbClr val="242424"/>
                </a:solidFill>
                <a:effectLst/>
                <a:latin typeface="Arial" panose="020B0604020202020204" pitchFamily="34" charset="0"/>
              </a:rPr>
              <a:t>9.</a:t>
            </a:r>
            <a:r>
              <a:rPr lang="en-US" sz="1800" b="0" i="0" dirty="0">
                <a:solidFill>
                  <a:srgbClr val="242424"/>
                </a:solidFill>
                <a:effectLst/>
                <a:latin typeface="Times New Roman" panose="02020603050405020304" pitchFamily="18" charset="0"/>
              </a:rPr>
              <a:t>     </a:t>
            </a:r>
            <a:r>
              <a:rPr lang="en-US" sz="1800" b="0" i="0" dirty="0">
                <a:solidFill>
                  <a:srgbClr val="242424"/>
                </a:solidFill>
                <a:effectLst/>
                <a:latin typeface="Arial" panose="020B0604020202020204" pitchFamily="34" charset="0"/>
              </a:rPr>
              <a:t>Are reads available on NCBI (most likely SRA database)</a:t>
            </a:r>
            <a:endParaRPr lang="en-US" sz="1800" b="0" i="0" dirty="0">
              <a:solidFill>
                <a:srgbClr val="242424"/>
              </a:solidFill>
              <a:effectLst/>
              <a:latin typeface="Calibri" panose="020F0502020204030204" pitchFamily="34" charset="0"/>
            </a:endParaRPr>
          </a:p>
          <a:p>
            <a:pPr indent="0" algn="l">
              <a:buNone/>
            </a:pPr>
            <a:r>
              <a:rPr lang="en-US" sz="1800" b="0" i="0" dirty="0">
                <a:solidFill>
                  <a:srgbClr val="242424"/>
                </a:solidFill>
                <a:effectLst/>
                <a:latin typeface="Arial" panose="020B0604020202020204" pitchFamily="34" charset="0"/>
              </a:rPr>
              <a:t>10.</a:t>
            </a:r>
            <a:r>
              <a:rPr lang="en-US" sz="1800" b="0" i="0" dirty="0">
                <a:solidFill>
                  <a:srgbClr val="242424"/>
                </a:solidFill>
                <a:effectLst/>
                <a:latin typeface="Times New Roman" panose="02020603050405020304" pitchFamily="18" charset="0"/>
              </a:rPr>
              <a:t>  </a:t>
            </a:r>
            <a:r>
              <a:rPr lang="en-US" sz="1800" b="0" i="0" dirty="0">
                <a:solidFill>
                  <a:srgbClr val="242424"/>
                </a:solidFill>
                <a:effectLst/>
                <a:latin typeface="Arial" panose="020B0604020202020204" pitchFamily="34" charset="0"/>
              </a:rPr>
              <a:t>Notes of anything you think you should add</a:t>
            </a:r>
            <a:endParaRPr lang="en-US" sz="1800" b="0" i="0" dirty="0">
              <a:solidFill>
                <a:srgbClr val="242424"/>
              </a:solidFill>
              <a:effectLst/>
              <a:latin typeface="Calibri" panose="020F0502020204030204" pitchFamily="34" charset="0"/>
            </a:endParaRPr>
          </a:p>
          <a:p>
            <a:endParaRPr lang="en-US" dirty="0"/>
          </a:p>
        </p:txBody>
      </p:sp>
    </p:spTree>
    <p:extLst>
      <p:ext uri="{BB962C8B-B14F-4D97-AF65-F5344CB8AC3E}">
        <p14:creationId xmlns:p14="http://schemas.microsoft.com/office/powerpoint/2010/main" val="308841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74B99-05CD-EA1F-6076-DFBF463DD73F}"/>
              </a:ext>
            </a:extLst>
          </p:cNvPr>
          <p:cNvSpPr>
            <a:spLocks noGrp="1"/>
          </p:cNvSpPr>
          <p:nvPr>
            <p:ph type="ctrTitle"/>
          </p:nvPr>
        </p:nvSpPr>
        <p:spPr/>
        <p:txBody>
          <a:bodyPr/>
          <a:lstStyle/>
          <a:p>
            <a:r>
              <a:rPr lang="en-US" dirty="0"/>
              <a:t>Wolbachia project</a:t>
            </a:r>
          </a:p>
        </p:txBody>
      </p:sp>
      <p:sp>
        <p:nvSpPr>
          <p:cNvPr id="3" name="Subtitle 2">
            <a:extLst>
              <a:ext uri="{FF2B5EF4-FFF2-40B4-BE49-F238E27FC236}">
                <a16:creationId xmlns:a16="http://schemas.microsoft.com/office/drawing/2014/main" id="{7F21DFAF-433A-02D7-40EC-D8A0B6B4DAF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867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83AB-D7F7-394D-5219-6E4DA26D79F6}"/>
              </a:ext>
            </a:extLst>
          </p:cNvPr>
          <p:cNvSpPr>
            <a:spLocks noGrp="1"/>
          </p:cNvSpPr>
          <p:nvPr>
            <p:ph type="title"/>
          </p:nvPr>
        </p:nvSpPr>
        <p:spPr/>
        <p:txBody>
          <a:bodyPr/>
          <a:lstStyle/>
          <a:p>
            <a:endParaRPr lang="en-US"/>
          </a:p>
        </p:txBody>
      </p:sp>
      <p:pic>
        <p:nvPicPr>
          <p:cNvPr id="5" name="Content Placeholder 4" descr="A close up of a leaf&#10;&#10;Description automatically generated">
            <a:extLst>
              <a:ext uri="{FF2B5EF4-FFF2-40B4-BE49-F238E27FC236}">
                <a16:creationId xmlns:a16="http://schemas.microsoft.com/office/drawing/2014/main" id="{74327E6F-BF48-D993-BC30-9B2ACD62649E}"/>
              </a:ext>
            </a:extLst>
          </p:cNvPr>
          <p:cNvPicPr>
            <a:picLocks noGrp="1" noChangeAspect="1"/>
          </p:cNvPicPr>
          <p:nvPr>
            <p:ph idx="1"/>
          </p:nvPr>
        </p:nvPicPr>
        <p:blipFill>
          <a:blip r:embed="rId2"/>
          <a:stretch>
            <a:fillRect/>
          </a:stretch>
        </p:blipFill>
        <p:spPr>
          <a:xfrm rot="5400000">
            <a:off x="3919538" y="2369741"/>
            <a:ext cx="4352925" cy="3264693"/>
          </a:xfrm>
        </p:spPr>
      </p:pic>
      <p:pic>
        <p:nvPicPr>
          <p:cNvPr id="7" name="Picture 6" descr="A close up of a leaf&#10;&#10;Description automatically generated">
            <a:extLst>
              <a:ext uri="{FF2B5EF4-FFF2-40B4-BE49-F238E27FC236}">
                <a16:creationId xmlns:a16="http://schemas.microsoft.com/office/drawing/2014/main" id="{CA6BD949-4C36-D38C-F715-4030308D183C}"/>
              </a:ext>
            </a:extLst>
          </p:cNvPr>
          <p:cNvPicPr>
            <a:picLocks noChangeAspect="1"/>
          </p:cNvPicPr>
          <p:nvPr/>
        </p:nvPicPr>
        <p:blipFill>
          <a:blip r:embed="rId3"/>
          <a:stretch>
            <a:fillRect/>
          </a:stretch>
        </p:blipFill>
        <p:spPr>
          <a:xfrm rot="5400000">
            <a:off x="2667000" y="857250"/>
            <a:ext cx="6858000" cy="5143500"/>
          </a:xfrm>
          <a:prstGeom prst="rect">
            <a:avLst/>
          </a:prstGeom>
        </p:spPr>
      </p:pic>
      <p:pic>
        <p:nvPicPr>
          <p:cNvPr id="9" name="Picture 8" descr="A close up of a plant&#10;&#10;Description automatically generated">
            <a:extLst>
              <a:ext uri="{FF2B5EF4-FFF2-40B4-BE49-F238E27FC236}">
                <a16:creationId xmlns:a16="http://schemas.microsoft.com/office/drawing/2014/main" id="{E93EF138-6AB1-136F-7BB4-C9E78710693B}"/>
              </a:ext>
            </a:extLst>
          </p:cNvPr>
          <p:cNvPicPr>
            <a:picLocks noChangeAspect="1"/>
          </p:cNvPicPr>
          <p:nvPr/>
        </p:nvPicPr>
        <p:blipFill>
          <a:blip r:embed="rId4"/>
          <a:stretch>
            <a:fillRect/>
          </a:stretch>
        </p:blipFill>
        <p:spPr>
          <a:xfrm rot="5400000">
            <a:off x="2667000" y="857250"/>
            <a:ext cx="6858000" cy="5143500"/>
          </a:xfrm>
          <a:prstGeom prst="rect">
            <a:avLst/>
          </a:prstGeom>
        </p:spPr>
      </p:pic>
      <p:pic>
        <p:nvPicPr>
          <p:cNvPr id="11" name="Picture 10" descr="A fly on a leaf&#10;&#10;Description automatically generated">
            <a:extLst>
              <a:ext uri="{FF2B5EF4-FFF2-40B4-BE49-F238E27FC236}">
                <a16:creationId xmlns:a16="http://schemas.microsoft.com/office/drawing/2014/main" id="{ABC61580-0654-0D71-5ED3-AE0FD93E14D8}"/>
              </a:ext>
            </a:extLst>
          </p:cNvPr>
          <p:cNvPicPr>
            <a:picLocks noChangeAspect="1"/>
          </p:cNvPicPr>
          <p:nvPr/>
        </p:nvPicPr>
        <p:blipFill>
          <a:blip r:embed="rId5"/>
          <a:stretch>
            <a:fillRect/>
          </a:stretch>
        </p:blipFill>
        <p:spPr>
          <a:xfrm rot="5400000">
            <a:off x="2667000" y="857250"/>
            <a:ext cx="6858000" cy="5143500"/>
          </a:xfrm>
          <a:prstGeom prst="rect">
            <a:avLst/>
          </a:prstGeom>
        </p:spPr>
      </p:pic>
      <p:pic>
        <p:nvPicPr>
          <p:cNvPr id="13" name="Picture 12" descr="A close up of a leaf&#10;&#10;Description automatically generated">
            <a:extLst>
              <a:ext uri="{FF2B5EF4-FFF2-40B4-BE49-F238E27FC236}">
                <a16:creationId xmlns:a16="http://schemas.microsoft.com/office/drawing/2014/main" id="{0232EA03-A0FD-607B-E589-943664C93AB4}"/>
              </a:ext>
            </a:extLst>
          </p:cNvPr>
          <p:cNvPicPr>
            <a:picLocks noChangeAspect="1"/>
          </p:cNvPicPr>
          <p:nvPr/>
        </p:nvPicPr>
        <p:blipFill>
          <a:blip r:embed="rId6"/>
          <a:stretch>
            <a:fillRect/>
          </a:stretch>
        </p:blipFill>
        <p:spPr>
          <a:xfrm rot="5400000">
            <a:off x="2667000" y="857250"/>
            <a:ext cx="6858000" cy="5143500"/>
          </a:xfrm>
          <a:prstGeom prst="rect">
            <a:avLst/>
          </a:prstGeom>
        </p:spPr>
      </p:pic>
      <p:pic>
        <p:nvPicPr>
          <p:cNvPr id="15" name="Picture 14" descr="A close up of a leaf&#10;&#10;Description automatically generated">
            <a:extLst>
              <a:ext uri="{FF2B5EF4-FFF2-40B4-BE49-F238E27FC236}">
                <a16:creationId xmlns:a16="http://schemas.microsoft.com/office/drawing/2014/main" id="{1F91C3CB-DCF0-3CFA-FFCD-25E978027EB5}"/>
              </a:ext>
            </a:extLst>
          </p:cNvPr>
          <p:cNvPicPr>
            <a:picLocks noChangeAspect="1"/>
          </p:cNvPicPr>
          <p:nvPr/>
        </p:nvPicPr>
        <p:blipFill>
          <a:blip r:embed="rId7"/>
          <a:stretch>
            <a:fillRect/>
          </a:stretch>
        </p:blipFill>
        <p:spPr>
          <a:xfrm rot="5400000">
            <a:off x="2667000" y="857250"/>
            <a:ext cx="6858000" cy="5143500"/>
          </a:xfrm>
          <a:prstGeom prst="rect">
            <a:avLst/>
          </a:prstGeom>
        </p:spPr>
      </p:pic>
      <p:pic>
        <p:nvPicPr>
          <p:cNvPr id="17" name="Picture 16" descr="A close up of a plant&#10;&#10;Description automatically generated">
            <a:extLst>
              <a:ext uri="{FF2B5EF4-FFF2-40B4-BE49-F238E27FC236}">
                <a16:creationId xmlns:a16="http://schemas.microsoft.com/office/drawing/2014/main" id="{BE78F26E-81FA-5EF1-3A43-5CEE7F5CF92F}"/>
              </a:ext>
            </a:extLst>
          </p:cNvPr>
          <p:cNvPicPr>
            <a:picLocks noChangeAspect="1"/>
          </p:cNvPicPr>
          <p:nvPr/>
        </p:nvPicPr>
        <p:blipFill>
          <a:blip r:embed="rId8"/>
          <a:stretch>
            <a:fillRect/>
          </a:stretch>
        </p:blipFill>
        <p:spPr>
          <a:xfrm rot="5400000">
            <a:off x="2667000" y="857250"/>
            <a:ext cx="6858000" cy="5143500"/>
          </a:xfrm>
          <a:prstGeom prst="rect">
            <a:avLst/>
          </a:prstGeom>
        </p:spPr>
      </p:pic>
      <p:pic>
        <p:nvPicPr>
          <p:cNvPr id="19" name="Picture 18" descr="A green insect on a leaf&#10;&#10;Description automatically generated">
            <a:extLst>
              <a:ext uri="{FF2B5EF4-FFF2-40B4-BE49-F238E27FC236}">
                <a16:creationId xmlns:a16="http://schemas.microsoft.com/office/drawing/2014/main" id="{7872233C-E02B-478A-F963-230786311F84}"/>
              </a:ext>
            </a:extLst>
          </p:cNvPr>
          <p:cNvPicPr>
            <a:picLocks noChangeAspect="1"/>
          </p:cNvPicPr>
          <p:nvPr/>
        </p:nvPicPr>
        <p:blipFill>
          <a:blip r:embed="rId9"/>
          <a:stretch>
            <a:fillRect/>
          </a:stretch>
        </p:blipFill>
        <p:spPr>
          <a:xfrm rot="5400000">
            <a:off x="2667000" y="857250"/>
            <a:ext cx="6858000" cy="5143500"/>
          </a:xfrm>
          <a:prstGeom prst="rect">
            <a:avLst/>
          </a:prstGeom>
        </p:spPr>
      </p:pic>
      <p:pic>
        <p:nvPicPr>
          <p:cNvPr id="21" name="Picture 20" descr="A spider on a leaf&#10;&#10;Description automatically generated">
            <a:extLst>
              <a:ext uri="{FF2B5EF4-FFF2-40B4-BE49-F238E27FC236}">
                <a16:creationId xmlns:a16="http://schemas.microsoft.com/office/drawing/2014/main" id="{647F6E5C-1313-D3DF-1228-362DB45B0872}"/>
              </a:ext>
            </a:extLst>
          </p:cNvPr>
          <p:cNvPicPr>
            <a:picLocks noChangeAspect="1"/>
          </p:cNvPicPr>
          <p:nvPr/>
        </p:nvPicPr>
        <p:blipFill>
          <a:blip r:embed="rId10"/>
          <a:stretch>
            <a:fillRect/>
          </a:stretch>
        </p:blipFill>
        <p:spPr>
          <a:xfrm rot="5400000">
            <a:off x="2667000" y="857250"/>
            <a:ext cx="6858000" cy="5143500"/>
          </a:xfrm>
          <a:prstGeom prst="rect">
            <a:avLst/>
          </a:prstGeom>
        </p:spPr>
      </p:pic>
      <p:pic>
        <p:nvPicPr>
          <p:cNvPr id="23" name="Picture 22" descr="A bug on a leaf&#10;&#10;Description automatically generated">
            <a:extLst>
              <a:ext uri="{FF2B5EF4-FFF2-40B4-BE49-F238E27FC236}">
                <a16:creationId xmlns:a16="http://schemas.microsoft.com/office/drawing/2014/main" id="{88BF3B5D-C277-46F5-F067-3FBB8E0F87B8}"/>
              </a:ext>
            </a:extLst>
          </p:cNvPr>
          <p:cNvPicPr>
            <a:picLocks noChangeAspect="1"/>
          </p:cNvPicPr>
          <p:nvPr/>
        </p:nvPicPr>
        <p:blipFill>
          <a:blip r:embed="rId11"/>
          <a:stretch>
            <a:fillRect/>
          </a:stretch>
        </p:blipFill>
        <p:spPr>
          <a:xfrm rot="5400000">
            <a:off x="2667000" y="857250"/>
            <a:ext cx="6858000" cy="5143500"/>
          </a:xfrm>
          <a:prstGeom prst="rect">
            <a:avLst/>
          </a:prstGeom>
        </p:spPr>
      </p:pic>
      <p:pic>
        <p:nvPicPr>
          <p:cNvPr id="25" name="Picture 24" descr="A spider on a leaf&#10;&#10;Description automatically generated">
            <a:extLst>
              <a:ext uri="{FF2B5EF4-FFF2-40B4-BE49-F238E27FC236}">
                <a16:creationId xmlns:a16="http://schemas.microsoft.com/office/drawing/2014/main" id="{2CF07E00-6D56-ECCA-A61B-C8D8C80A1469}"/>
              </a:ext>
            </a:extLst>
          </p:cNvPr>
          <p:cNvPicPr>
            <a:picLocks noChangeAspect="1"/>
          </p:cNvPicPr>
          <p:nvPr/>
        </p:nvPicPr>
        <p:blipFill>
          <a:blip r:embed="rId12"/>
          <a:stretch>
            <a:fillRect/>
          </a:stretch>
        </p:blipFill>
        <p:spPr>
          <a:xfrm rot="5400000">
            <a:off x="6985397" y="857250"/>
            <a:ext cx="6858000" cy="5143500"/>
          </a:xfrm>
          <a:prstGeom prst="rect">
            <a:avLst/>
          </a:prstGeom>
        </p:spPr>
      </p:pic>
      <p:pic>
        <p:nvPicPr>
          <p:cNvPr id="27" name="Picture 26" descr="A close up of a plant&#10;&#10;Description automatically generated">
            <a:extLst>
              <a:ext uri="{FF2B5EF4-FFF2-40B4-BE49-F238E27FC236}">
                <a16:creationId xmlns:a16="http://schemas.microsoft.com/office/drawing/2014/main" id="{A35A7278-3AFE-FD14-3CF1-049692BFA47D}"/>
              </a:ext>
            </a:extLst>
          </p:cNvPr>
          <p:cNvPicPr>
            <a:picLocks noChangeAspect="1"/>
          </p:cNvPicPr>
          <p:nvPr/>
        </p:nvPicPr>
        <p:blipFill>
          <a:blip r:embed="rId13"/>
          <a:stretch>
            <a:fillRect/>
          </a:stretch>
        </p:blipFill>
        <p:spPr>
          <a:xfrm rot="5400000">
            <a:off x="-1651396" y="857250"/>
            <a:ext cx="6858000" cy="5143500"/>
          </a:xfrm>
          <a:prstGeom prst="rect">
            <a:avLst/>
          </a:prstGeom>
        </p:spPr>
      </p:pic>
    </p:spTree>
    <p:extLst>
      <p:ext uri="{BB962C8B-B14F-4D97-AF65-F5344CB8AC3E}">
        <p14:creationId xmlns:p14="http://schemas.microsoft.com/office/powerpoint/2010/main" val="992867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83AB-D7F7-394D-5219-6E4DA26D79F6}"/>
              </a:ext>
            </a:extLst>
          </p:cNvPr>
          <p:cNvSpPr>
            <a:spLocks noGrp="1"/>
          </p:cNvSpPr>
          <p:nvPr>
            <p:ph type="title"/>
          </p:nvPr>
        </p:nvSpPr>
        <p:spPr/>
        <p:txBody>
          <a:bodyPr/>
          <a:lstStyle/>
          <a:p>
            <a:endParaRPr lang="en-US"/>
          </a:p>
        </p:txBody>
      </p:sp>
      <p:pic>
        <p:nvPicPr>
          <p:cNvPr id="5" name="Content Placeholder 4" descr="A close up of a leaf&#10;&#10;Description automatically generated">
            <a:extLst>
              <a:ext uri="{FF2B5EF4-FFF2-40B4-BE49-F238E27FC236}">
                <a16:creationId xmlns:a16="http://schemas.microsoft.com/office/drawing/2014/main" id="{74327E6F-BF48-D993-BC30-9B2ACD62649E}"/>
              </a:ext>
            </a:extLst>
          </p:cNvPr>
          <p:cNvPicPr>
            <a:picLocks noGrp="1" noChangeAspect="1"/>
          </p:cNvPicPr>
          <p:nvPr>
            <p:ph idx="1"/>
          </p:nvPr>
        </p:nvPicPr>
        <p:blipFill>
          <a:blip r:embed="rId2"/>
          <a:stretch>
            <a:fillRect/>
          </a:stretch>
        </p:blipFill>
        <p:spPr>
          <a:xfrm rot="5400000">
            <a:off x="3919538" y="2369741"/>
            <a:ext cx="4352925" cy="3264693"/>
          </a:xfrm>
        </p:spPr>
      </p:pic>
      <p:pic>
        <p:nvPicPr>
          <p:cNvPr id="7" name="Picture 6" descr="A close up of a leaf&#10;&#10;Description automatically generated">
            <a:extLst>
              <a:ext uri="{FF2B5EF4-FFF2-40B4-BE49-F238E27FC236}">
                <a16:creationId xmlns:a16="http://schemas.microsoft.com/office/drawing/2014/main" id="{CA6BD949-4C36-D38C-F715-4030308D183C}"/>
              </a:ext>
            </a:extLst>
          </p:cNvPr>
          <p:cNvPicPr>
            <a:picLocks noChangeAspect="1"/>
          </p:cNvPicPr>
          <p:nvPr/>
        </p:nvPicPr>
        <p:blipFill>
          <a:blip r:embed="rId3"/>
          <a:stretch>
            <a:fillRect/>
          </a:stretch>
        </p:blipFill>
        <p:spPr>
          <a:xfrm rot="5400000">
            <a:off x="2667000" y="857250"/>
            <a:ext cx="6858000" cy="5143500"/>
          </a:xfrm>
          <a:prstGeom prst="rect">
            <a:avLst/>
          </a:prstGeom>
        </p:spPr>
      </p:pic>
      <p:pic>
        <p:nvPicPr>
          <p:cNvPr id="9" name="Picture 8" descr="A close up of a plant&#10;&#10;Description automatically generated">
            <a:extLst>
              <a:ext uri="{FF2B5EF4-FFF2-40B4-BE49-F238E27FC236}">
                <a16:creationId xmlns:a16="http://schemas.microsoft.com/office/drawing/2014/main" id="{E93EF138-6AB1-136F-7BB4-C9E78710693B}"/>
              </a:ext>
            </a:extLst>
          </p:cNvPr>
          <p:cNvPicPr>
            <a:picLocks noChangeAspect="1"/>
          </p:cNvPicPr>
          <p:nvPr/>
        </p:nvPicPr>
        <p:blipFill>
          <a:blip r:embed="rId4"/>
          <a:stretch>
            <a:fillRect/>
          </a:stretch>
        </p:blipFill>
        <p:spPr>
          <a:xfrm rot="5400000">
            <a:off x="2667000" y="857250"/>
            <a:ext cx="6858000" cy="5143500"/>
          </a:xfrm>
          <a:prstGeom prst="rect">
            <a:avLst/>
          </a:prstGeom>
        </p:spPr>
      </p:pic>
      <p:pic>
        <p:nvPicPr>
          <p:cNvPr id="11" name="Picture 10" descr="A fly on a leaf&#10;&#10;Description automatically generated">
            <a:extLst>
              <a:ext uri="{FF2B5EF4-FFF2-40B4-BE49-F238E27FC236}">
                <a16:creationId xmlns:a16="http://schemas.microsoft.com/office/drawing/2014/main" id="{ABC61580-0654-0D71-5ED3-AE0FD93E14D8}"/>
              </a:ext>
            </a:extLst>
          </p:cNvPr>
          <p:cNvPicPr>
            <a:picLocks noChangeAspect="1"/>
          </p:cNvPicPr>
          <p:nvPr/>
        </p:nvPicPr>
        <p:blipFill>
          <a:blip r:embed="rId5"/>
          <a:stretch>
            <a:fillRect/>
          </a:stretch>
        </p:blipFill>
        <p:spPr>
          <a:xfrm rot="5400000">
            <a:off x="2667000" y="857250"/>
            <a:ext cx="6858000" cy="5143500"/>
          </a:xfrm>
          <a:prstGeom prst="rect">
            <a:avLst/>
          </a:prstGeom>
        </p:spPr>
      </p:pic>
      <p:pic>
        <p:nvPicPr>
          <p:cNvPr id="13" name="Picture 12" descr="A close up of a leaf&#10;&#10;Description automatically generated">
            <a:extLst>
              <a:ext uri="{FF2B5EF4-FFF2-40B4-BE49-F238E27FC236}">
                <a16:creationId xmlns:a16="http://schemas.microsoft.com/office/drawing/2014/main" id="{0232EA03-A0FD-607B-E589-943664C93AB4}"/>
              </a:ext>
            </a:extLst>
          </p:cNvPr>
          <p:cNvPicPr>
            <a:picLocks noChangeAspect="1"/>
          </p:cNvPicPr>
          <p:nvPr/>
        </p:nvPicPr>
        <p:blipFill>
          <a:blip r:embed="rId6"/>
          <a:stretch>
            <a:fillRect/>
          </a:stretch>
        </p:blipFill>
        <p:spPr>
          <a:xfrm rot="5400000">
            <a:off x="2667000" y="857250"/>
            <a:ext cx="6858000" cy="5143500"/>
          </a:xfrm>
          <a:prstGeom prst="rect">
            <a:avLst/>
          </a:prstGeom>
        </p:spPr>
      </p:pic>
      <p:pic>
        <p:nvPicPr>
          <p:cNvPr id="15" name="Picture 14" descr="A close up of a leaf&#10;&#10;Description automatically generated">
            <a:extLst>
              <a:ext uri="{FF2B5EF4-FFF2-40B4-BE49-F238E27FC236}">
                <a16:creationId xmlns:a16="http://schemas.microsoft.com/office/drawing/2014/main" id="{1F91C3CB-DCF0-3CFA-FFCD-25E978027EB5}"/>
              </a:ext>
            </a:extLst>
          </p:cNvPr>
          <p:cNvPicPr>
            <a:picLocks noChangeAspect="1"/>
          </p:cNvPicPr>
          <p:nvPr/>
        </p:nvPicPr>
        <p:blipFill>
          <a:blip r:embed="rId7"/>
          <a:stretch>
            <a:fillRect/>
          </a:stretch>
        </p:blipFill>
        <p:spPr>
          <a:xfrm rot="5400000">
            <a:off x="2667000" y="857250"/>
            <a:ext cx="6858000" cy="5143500"/>
          </a:xfrm>
          <a:prstGeom prst="rect">
            <a:avLst/>
          </a:prstGeom>
        </p:spPr>
      </p:pic>
      <p:pic>
        <p:nvPicPr>
          <p:cNvPr id="17" name="Picture 16" descr="A close up of a plant&#10;&#10;Description automatically generated">
            <a:extLst>
              <a:ext uri="{FF2B5EF4-FFF2-40B4-BE49-F238E27FC236}">
                <a16:creationId xmlns:a16="http://schemas.microsoft.com/office/drawing/2014/main" id="{BE78F26E-81FA-5EF1-3A43-5CEE7F5CF92F}"/>
              </a:ext>
            </a:extLst>
          </p:cNvPr>
          <p:cNvPicPr>
            <a:picLocks noChangeAspect="1"/>
          </p:cNvPicPr>
          <p:nvPr/>
        </p:nvPicPr>
        <p:blipFill>
          <a:blip r:embed="rId8"/>
          <a:stretch>
            <a:fillRect/>
          </a:stretch>
        </p:blipFill>
        <p:spPr>
          <a:xfrm rot="5400000">
            <a:off x="6292454" y="857250"/>
            <a:ext cx="6858000" cy="5143500"/>
          </a:xfrm>
          <a:prstGeom prst="rect">
            <a:avLst/>
          </a:prstGeom>
        </p:spPr>
      </p:pic>
      <p:pic>
        <p:nvPicPr>
          <p:cNvPr id="19" name="Picture 18" descr="A green insect on a leaf&#10;&#10;Description automatically generated">
            <a:extLst>
              <a:ext uri="{FF2B5EF4-FFF2-40B4-BE49-F238E27FC236}">
                <a16:creationId xmlns:a16="http://schemas.microsoft.com/office/drawing/2014/main" id="{7872233C-E02B-478A-F963-230786311F84}"/>
              </a:ext>
            </a:extLst>
          </p:cNvPr>
          <p:cNvPicPr>
            <a:picLocks noChangeAspect="1"/>
          </p:cNvPicPr>
          <p:nvPr/>
        </p:nvPicPr>
        <p:blipFill>
          <a:blip r:embed="rId9"/>
          <a:stretch>
            <a:fillRect/>
          </a:stretch>
        </p:blipFill>
        <p:spPr>
          <a:xfrm rot="5400000">
            <a:off x="-1890712" y="857250"/>
            <a:ext cx="6858000" cy="5143500"/>
          </a:xfrm>
          <a:prstGeom prst="rect">
            <a:avLst/>
          </a:prstGeom>
        </p:spPr>
      </p:pic>
    </p:spTree>
    <p:extLst>
      <p:ext uri="{BB962C8B-B14F-4D97-AF65-F5344CB8AC3E}">
        <p14:creationId xmlns:p14="http://schemas.microsoft.com/office/powerpoint/2010/main" val="389799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83AB-D7F7-394D-5219-6E4DA26D79F6}"/>
              </a:ext>
            </a:extLst>
          </p:cNvPr>
          <p:cNvSpPr>
            <a:spLocks noGrp="1"/>
          </p:cNvSpPr>
          <p:nvPr>
            <p:ph type="title"/>
          </p:nvPr>
        </p:nvSpPr>
        <p:spPr/>
        <p:txBody>
          <a:bodyPr/>
          <a:lstStyle/>
          <a:p>
            <a:endParaRPr lang="en-US"/>
          </a:p>
        </p:txBody>
      </p:sp>
      <p:pic>
        <p:nvPicPr>
          <p:cNvPr id="5" name="Content Placeholder 4" descr="A close up of a leaf&#10;&#10;Description automatically generated">
            <a:extLst>
              <a:ext uri="{FF2B5EF4-FFF2-40B4-BE49-F238E27FC236}">
                <a16:creationId xmlns:a16="http://schemas.microsoft.com/office/drawing/2014/main" id="{74327E6F-BF48-D993-BC30-9B2ACD62649E}"/>
              </a:ext>
            </a:extLst>
          </p:cNvPr>
          <p:cNvPicPr>
            <a:picLocks noGrp="1" noChangeAspect="1"/>
          </p:cNvPicPr>
          <p:nvPr>
            <p:ph idx="1"/>
          </p:nvPr>
        </p:nvPicPr>
        <p:blipFill>
          <a:blip r:embed="rId2"/>
          <a:stretch>
            <a:fillRect/>
          </a:stretch>
        </p:blipFill>
        <p:spPr>
          <a:xfrm rot="5400000">
            <a:off x="3919538" y="2369741"/>
            <a:ext cx="4352925" cy="3264693"/>
          </a:xfrm>
        </p:spPr>
      </p:pic>
      <p:pic>
        <p:nvPicPr>
          <p:cNvPr id="7" name="Picture 6" descr="A close up of a leaf&#10;&#10;Description automatically generated">
            <a:extLst>
              <a:ext uri="{FF2B5EF4-FFF2-40B4-BE49-F238E27FC236}">
                <a16:creationId xmlns:a16="http://schemas.microsoft.com/office/drawing/2014/main" id="{CA6BD949-4C36-D38C-F715-4030308D183C}"/>
              </a:ext>
            </a:extLst>
          </p:cNvPr>
          <p:cNvPicPr>
            <a:picLocks noChangeAspect="1"/>
          </p:cNvPicPr>
          <p:nvPr/>
        </p:nvPicPr>
        <p:blipFill>
          <a:blip r:embed="rId3"/>
          <a:stretch>
            <a:fillRect/>
          </a:stretch>
        </p:blipFill>
        <p:spPr>
          <a:xfrm rot="5400000">
            <a:off x="2667000" y="857250"/>
            <a:ext cx="6858000" cy="5143500"/>
          </a:xfrm>
          <a:prstGeom prst="rect">
            <a:avLst/>
          </a:prstGeom>
        </p:spPr>
      </p:pic>
      <p:pic>
        <p:nvPicPr>
          <p:cNvPr id="9" name="Picture 8" descr="A close up of a plant&#10;&#10;Description automatically generated">
            <a:extLst>
              <a:ext uri="{FF2B5EF4-FFF2-40B4-BE49-F238E27FC236}">
                <a16:creationId xmlns:a16="http://schemas.microsoft.com/office/drawing/2014/main" id="{E93EF138-6AB1-136F-7BB4-C9E78710693B}"/>
              </a:ext>
            </a:extLst>
          </p:cNvPr>
          <p:cNvPicPr>
            <a:picLocks noChangeAspect="1"/>
          </p:cNvPicPr>
          <p:nvPr/>
        </p:nvPicPr>
        <p:blipFill>
          <a:blip r:embed="rId4"/>
          <a:stretch>
            <a:fillRect/>
          </a:stretch>
        </p:blipFill>
        <p:spPr>
          <a:xfrm rot="5400000">
            <a:off x="6871097" y="857250"/>
            <a:ext cx="6858000" cy="5143500"/>
          </a:xfrm>
          <a:prstGeom prst="rect">
            <a:avLst/>
          </a:prstGeom>
        </p:spPr>
      </p:pic>
      <p:pic>
        <p:nvPicPr>
          <p:cNvPr id="11" name="Picture 10" descr="A fly on a leaf&#10;&#10;Description automatically generated">
            <a:extLst>
              <a:ext uri="{FF2B5EF4-FFF2-40B4-BE49-F238E27FC236}">
                <a16:creationId xmlns:a16="http://schemas.microsoft.com/office/drawing/2014/main" id="{ABC61580-0654-0D71-5ED3-AE0FD93E14D8}"/>
              </a:ext>
            </a:extLst>
          </p:cNvPr>
          <p:cNvPicPr>
            <a:picLocks noChangeAspect="1"/>
          </p:cNvPicPr>
          <p:nvPr/>
        </p:nvPicPr>
        <p:blipFill>
          <a:blip r:embed="rId5"/>
          <a:stretch>
            <a:fillRect/>
          </a:stretch>
        </p:blipFill>
        <p:spPr>
          <a:xfrm rot="5400000">
            <a:off x="-1847850" y="857250"/>
            <a:ext cx="6858000" cy="5143500"/>
          </a:xfrm>
          <a:prstGeom prst="rect">
            <a:avLst/>
          </a:prstGeom>
        </p:spPr>
      </p:pic>
    </p:spTree>
    <p:extLst>
      <p:ext uri="{BB962C8B-B14F-4D97-AF65-F5344CB8AC3E}">
        <p14:creationId xmlns:p14="http://schemas.microsoft.com/office/powerpoint/2010/main" val="3552572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E34AA-F63A-5146-6DF9-A5CD046B8D11}"/>
              </a:ext>
            </a:extLst>
          </p:cNvPr>
          <p:cNvSpPr>
            <a:spLocks noGrp="1"/>
          </p:cNvSpPr>
          <p:nvPr>
            <p:ph type="title"/>
          </p:nvPr>
        </p:nvSpPr>
        <p:spPr/>
        <p:txBody>
          <a:bodyPr/>
          <a:lstStyle/>
          <a:p>
            <a:endParaRPr lang="en-US"/>
          </a:p>
        </p:txBody>
      </p:sp>
      <p:pic>
        <p:nvPicPr>
          <p:cNvPr id="5" name="Content Placeholder 4" descr="A close up of a leaf&#10;&#10;Description automatically generated">
            <a:extLst>
              <a:ext uri="{FF2B5EF4-FFF2-40B4-BE49-F238E27FC236}">
                <a16:creationId xmlns:a16="http://schemas.microsoft.com/office/drawing/2014/main" id="{7087610E-17F4-B796-9EE4-C23AAF1396A4}"/>
              </a:ext>
            </a:extLst>
          </p:cNvPr>
          <p:cNvPicPr>
            <a:picLocks noGrp="1" noChangeAspect="1"/>
          </p:cNvPicPr>
          <p:nvPr>
            <p:ph idx="1"/>
          </p:nvPr>
        </p:nvPicPr>
        <p:blipFill>
          <a:blip r:embed="rId2"/>
          <a:stretch>
            <a:fillRect/>
          </a:stretch>
        </p:blipFill>
        <p:spPr>
          <a:xfrm rot="5400000">
            <a:off x="2107274" y="720196"/>
            <a:ext cx="7014634" cy="5260974"/>
          </a:xfrm>
        </p:spPr>
      </p:pic>
      <p:pic>
        <p:nvPicPr>
          <p:cNvPr id="7" name="Picture 6" descr="A close up of a leaf&#10;&#10;Description automatically generated">
            <a:extLst>
              <a:ext uri="{FF2B5EF4-FFF2-40B4-BE49-F238E27FC236}">
                <a16:creationId xmlns:a16="http://schemas.microsoft.com/office/drawing/2014/main" id="{1D481B88-B20C-9D98-D81B-1106DBCB7B7E}"/>
              </a:ext>
            </a:extLst>
          </p:cNvPr>
          <p:cNvPicPr>
            <a:picLocks noChangeAspect="1"/>
          </p:cNvPicPr>
          <p:nvPr/>
        </p:nvPicPr>
        <p:blipFill>
          <a:blip r:embed="rId3"/>
          <a:stretch>
            <a:fillRect/>
          </a:stretch>
        </p:blipFill>
        <p:spPr>
          <a:xfrm rot="5400000">
            <a:off x="5778896" y="700616"/>
            <a:ext cx="6858000" cy="5143500"/>
          </a:xfrm>
          <a:prstGeom prst="rect">
            <a:avLst/>
          </a:prstGeom>
        </p:spPr>
      </p:pic>
      <p:pic>
        <p:nvPicPr>
          <p:cNvPr id="15" name="Picture 14" descr="A hand touching a plant&#10;&#10;Description automatically generated">
            <a:extLst>
              <a:ext uri="{FF2B5EF4-FFF2-40B4-BE49-F238E27FC236}">
                <a16:creationId xmlns:a16="http://schemas.microsoft.com/office/drawing/2014/main" id="{BB1990DD-7454-B444-0E85-5A61EB5F5B10}"/>
              </a:ext>
            </a:extLst>
          </p:cNvPr>
          <p:cNvPicPr>
            <a:picLocks noChangeAspect="1"/>
          </p:cNvPicPr>
          <p:nvPr/>
        </p:nvPicPr>
        <p:blipFill>
          <a:blip r:embed="rId4"/>
          <a:stretch>
            <a:fillRect/>
          </a:stretch>
        </p:blipFill>
        <p:spPr>
          <a:xfrm rot="5400000">
            <a:off x="-3016646" y="857250"/>
            <a:ext cx="6858000" cy="5143500"/>
          </a:xfrm>
          <a:prstGeom prst="rect">
            <a:avLst/>
          </a:prstGeom>
        </p:spPr>
      </p:pic>
    </p:spTree>
    <p:extLst>
      <p:ext uri="{BB962C8B-B14F-4D97-AF65-F5344CB8AC3E}">
        <p14:creationId xmlns:p14="http://schemas.microsoft.com/office/powerpoint/2010/main" val="1954758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8BBF2-0062-46EE-133D-7D4DF9E6AC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07C32A-2678-7D5F-077E-D6EA09D1D381}"/>
              </a:ext>
            </a:extLst>
          </p:cNvPr>
          <p:cNvSpPr>
            <a:spLocks noGrp="1"/>
          </p:cNvSpPr>
          <p:nvPr>
            <p:ph idx="1"/>
          </p:nvPr>
        </p:nvSpPr>
        <p:spPr/>
        <p:txBody>
          <a:bodyPr/>
          <a:lstStyle/>
          <a:p>
            <a:endParaRPr lang="en-US"/>
          </a:p>
        </p:txBody>
      </p:sp>
      <p:pic>
        <p:nvPicPr>
          <p:cNvPr id="4" name="Picture 3" descr="A close up of a plant&#10;&#10;Description automatically generated">
            <a:extLst>
              <a:ext uri="{FF2B5EF4-FFF2-40B4-BE49-F238E27FC236}">
                <a16:creationId xmlns:a16="http://schemas.microsoft.com/office/drawing/2014/main" id="{1919F4D9-A7D2-72BA-D58E-BB2EB6587A82}"/>
              </a:ext>
            </a:extLst>
          </p:cNvPr>
          <p:cNvPicPr>
            <a:picLocks noChangeAspect="1"/>
          </p:cNvPicPr>
          <p:nvPr/>
        </p:nvPicPr>
        <p:blipFill>
          <a:blip r:embed="rId3"/>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3531862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1516CB1-E8C8-4751-B6A6-46B2D1E72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tree with a trunk and branches&#10;&#10;Description automatically generated with medium confidence">
            <a:extLst>
              <a:ext uri="{FF2B5EF4-FFF2-40B4-BE49-F238E27FC236}">
                <a16:creationId xmlns:a16="http://schemas.microsoft.com/office/drawing/2014/main" id="{1E3BC223-AAA8-ADC4-E9E2-8A5C0AF3B55B}"/>
              </a:ext>
            </a:extLst>
          </p:cNvPr>
          <p:cNvPicPr>
            <a:picLocks noChangeAspect="1"/>
          </p:cNvPicPr>
          <p:nvPr/>
        </p:nvPicPr>
        <p:blipFill rotWithShape="1">
          <a:blip r:embed="rId3"/>
          <a:srcRect r="25644" b="-2"/>
          <a:stretch/>
        </p:blipFill>
        <p:spPr>
          <a:xfrm rot="5400000">
            <a:off x="-120585" y="2272274"/>
            <a:ext cx="4520560" cy="3419856"/>
          </a:xfrm>
          <a:prstGeom prst="rect">
            <a:avLst/>
          </a:prstGeom>
        </p:spPr>
      </p:pic>
      <p:pic>
        <p:nvPicPr>
          <p:cNvPr id="7" name="Picture 6" descr="A close up of a tree&#10;&#10;Description automatically generated">
            <a:extLst>
              <a:ext uri="{FF2B5EF4-FFF2-40B4-BE49-F238E27FC236}">
                <a16:creationId xmlns:a16="http://schemas.microsoft.com/office/drawing/2014/main" id="{185F0F15-297E-B45E-5ADE-ADB596D4B969}"/>
              </a:ext>
            </a:extLst>
          </p:cNvPr>
          <p:cNvPicPr>
            <a:picLocks noChangeAspect="1"/>
          </p:cNvPicPr>
          <p:nvPr/>
        </p:nvPicPr>
        <p:blipFill rotWithShape="1">
          <a:blip r:embed="rId4"/>
          <a:srcRect r="25663" b="2"/>
          <a:stretch/>
        </p:blipFill>
        <p:spPr>
          <a:xfrm rot="5400000">
            <a:off x="3676855" y="2271904"/>
            <a:ext cx="4520560" cy="3420596"/>
          </a:xfrm>
          <a:prstGeom prst="rect">
            <a:avLst/>
          </a:prstGeom>
        </p:spPr>
      </p:pic>
      <p:sp useBgFill="1">
        <p:nvSpPr>
          <p:cNvPr id="18" name="Rectangle 17">
            <a:extLst>
              <a:ext uri="{FF2B5EF4-FFF2-40B4-BE49-F238E27FC236}">
                <a16:creationId xmlns:a16="http://schemas.microsoft.com/office/drawing/2014/main" id="{395FA420-5595-49D1-9D5F-79EC43B55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4648" y="1721922"/>
            <a:ext cx="3609143"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308453-E58A-6010-69F5-65A10F05A013}"/>
              </a:ext>
            </a:extLst>
          </p:cNvPr>
          <p:cNvSpPr>
            <a:spLocks noGrp="1"/>
          </p:cNvSpPr>
          <p:nvPr>
            <p:ph type="title"/>
          </p:nvPr>
        </p:nvSpPr>
        <p:spPr>
          <a:xfrm>
            <a:off x="429768" y="411480"/>
            <a:ext cx="11131298" cy="1106424"/>
          </a:xfrm>
        </p:spPr>
        <p:txBody>
          <a:bodyPr>
            <a:normAutofit/>
          </a:bodyPr>
          <a:lstStyle/>
          <a:p>
            <a:r>
              <a:rPr lang="en-US" sz="3600"/>
              <a:t>Warrior Wasp</a:t>
            </a:r>
          </a:p>
        </p:txBody>
      </p:sp>
      <p:sp>
        <p:nvSpPr>
          <p:cNvPr id="16" name="Rectangle 15">
            <a:extLst>
              <a:ext uri="{FF2B5EF4-FFF2-40B4-BE49-F238E27FC236}">
                <a16:creationId xmlns:a16="http://schemas.microsoft.com/office/drawing/2014/main" id="{90C0C0D1-E79A-41FF-8322-256F6DD1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521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2" name="Picture 2" descr="Synoeca septentrionalis | these are bad stingers and it is a… | Flickr">
            <a:extLst>
              <a:ext uri="{FF2B5EF4-FFF2-40B4-BE49-F238E27FC236}">
                <a16:creationId xmlns:a16="http://schemas.microsoft.com/office/drawing/2014/main" id="{5B882EC2-8164-0E98-102D-10087EF700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8884" y="3284970"/>
            <a:ext cx="3943349" cy="29575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94510A8-D75F-FDFF-F250-9EF299C62BD3}"/>
              </a:ext>
            </a:extLst>
          </p:cNvPr>
          <p:cNvSpPr txBox="1"/>
          <p:nvPr/>
        </p:nvSpPr>
        <p:spPr>
          <a:xfrm>
            <a:off x="7818884" y="1361467"/>
            <a:ext cx="4106417" cy="1754326"/>
          </a:xfrm>
          <a:prstGeom prst="rect">
            <a:avLst/>
          </a:prstGeom>
          <a:noFill/>
        </p:spPr>
        <p:txBody>
          <a:bodyPr wrap="square" rtlCol="0">
            <a:spAutoFit/>
          </a:bodyPr>
          <a:lstStyle/>
          <a:p>
            <a:r>
              <a:rPr lang="en-US" sz="1800" i="1" dirty="0"/>
              <a:t>S. </a:t>
            </a:r>
            <a:r>
              <a:rPr lang="en-US" sz="1800" i="1" dirty="0" err="1"/>
              <a:t>septentrionalis</a:t>
            </a:r>
            <a:r>
              <a:rPr lang="en-US" sz="1800" i="1" dirty="0"/>
              <a:t> </a:t>
            </a:r>
            <a:r>
              <a:rPr lang="en-US" sz="1800" dirty="0"/>
              <a:t>is a 4 on his Schmidt sting pain index and has described it as </a:t>
            </a:r>
            <a:r>
              <a:rPr lang="en-US" sz="1800" b="0" i="0" dirty="0">
                <a:solidFill>
                  <a:srgbClr val="202122"/>
                </a:solidFill>
                <a:effectLst/>
              </a:rPr>
              <a:t>"Torture. You are chained in the flow of an active volcano. Why did I start this list?” saying the pain lasts up to two hours.</a:t>
            </a:r>
            <a:endParaRPr lang="en-US" sz="1800" dirty="0"/>
          </a:p>
        </p:txBody>
      </p:sp>
    </p:spTree>
    <p:extLst>
      <p:ext uri="{BB962C8B-B14F-4D97-AF65-F5344CB8AC3E}">
        <p14:creationId xmlns:p14="http://schemas.microsoft.com/office/powerpoint/2010/main" val="3909512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27E3B-6BAD-6DE7-9514-285C54E2DB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C42946-7625-03D0-0D2A-C87ACD25898D}"/>
              </a:ext>
            </a:extLst>
          </p:cNvPr>
          <p:cNvSpPr>
            <a:spLocks noGrp="1"/>
          </p:cNvSpPr>
          <p:nvPr>
            <p:ph idx="1"/>
          </p:nvPr>
        </p:nvSpPr>
        <p:spPr/>
        <p:txBody>
          <a:bodyPr>
            <a:normAutofit/>
          </a:bodyPr>
          <a:lstStyle/>
          <a:p>
            <a:pPr marL="0" indent="0">
              <a:buNone/>
            </a:pPr>
            <a:endParaRPr lang="en-US" dirty="0"/>
          </a:p>
        </p:txBody>
      </p:sp>
    </p:spTree>
    <p:extLst>
      <p:ext uri="{BB962C8B-B14F-4D97-AF65-F5344CB8AC3E}">
        <p14:creationId xmlns:p14="http://schemas.microsoft.com/office/powerpoint/2010/main" val="18618025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FE9D6-179A-0FAA-FBD0-3722B7609AB1}"/>
              </a:ext>
            </a:extLst>
          </p:cNvPr>
          <p:cNvSpPr>
            <a:spLocks noGrp="1"/>
          </p:cNvSpPr>
          <p:nvPr>
            <p:ph type="title"/>
          </p:nvPr>
        </p:nvSpPr>
        <p:spPr/>
        <p:txBody>
          <a:bodyPr/>
          <a:lstStyle/>
          <a:p>
            <a:r>
              <a:rPr kumimoji="0" lang="en-US" altLang="en-US" sz="44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Aciurina</a:t>
            </a:r>
            <a:r>
              <a:rPr kumimoji="0" lang="en-US" altLang="en-US" sz="44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in NM comparison:</a:t>
            </a:r>
            <a:endParaRPr lang="en-US" dirty="0"/>
          </a:p>
        </p:txBody>
      </p:sp>
      <p:graphicFrame>
        <p:nvGraphicFramePr>
          <p:cNvPr id="6" name="Content Placeholder 5">
            <a:extLst>
              <a:ext uri="{FF2B5EF4-FFF2-40B4-BE49-F238E27FC236}">
                <a16:creationId xmlns:a16="http://schemas.microsoft.com/office/drawing/2014/main" id="{337B2EEB-3CF7-2070-6A6E-571238230560}"/>
              </a:ext>
            </a:extLst>
          </p:cNvPr>
          <p:cNvGraphicFramePr>
            <a:graphicFrameLocks noGrp="1"/>
          </p:cNvGraphicFramePr>
          <p:nvPr>
            <p:ph idx="1"/>
            <p:extLst>
              <p:ext uri="{D42A27DB-BD31-4B8C-83A1-F6EECF244321}">
                <p14:modId xmlns:p14="http://schemas.microsoft.com/office/powerpoint/2010/main" val="3068659383"/>
              </p:ext>
            </p:extLst>
          </p:nvPr>
        </p:nvGraphicFramePr>
        <p:xfrm>
          <a:off x="8286115" y="5727809"/>
          <a:ext cx="3905885" cy="1158240"/>
        </p:xfrm>
        <a:graphic>
          <a:graphicData uri="http://schemas.openxmlformats.org/drawingml/2006/table">
            <a:tbl>
              <a:tblPr firstRow="1" firstCol="1" bandRow="1">
                <a:tableStyleId>{5C22544A-7EE6-4342-B048-85BDC9FD1C3A}</a:tableStyleId>
              </a:tblPr>
              <a:tblGrid>
                <a:gridCol w="775335">
                  <a:extLst>
                    <a:ext uri="{9D8B030D-6E8A-4147-A177-3AD203B41FA5}">
                      <a16:colId xmlns:a16="http://schemas.microsoft.com/office/drawing/2014/main" val="2669219423"/>
                    </a:ext>
                  </a:extLst>
                </a:gridCol>
                <a:gridCol w="615315">
                  <a:extLst>
                    <a:ext uri="{9D8B030D-6E8A-4147-A177-3AD203B41FA5}">
                      <a16:colId xmlns:a16="http://schemas.microsoft.com/office/drawing/2014/main" val="174627795"/>
                    </a:ext>
                  </a:extLst>
                </a:gridCol>
                <a:gridCol w="643890">
                  <a:extLst>
                    <a:ext uri="{9D8B030D-6E8A-4147-A177-3AD203B41FA5}">
                      <a16:colId xmlns:a16="http://schemas.microsoft.com/office/drawing/2014/main" val="1139056859"/>
                    </a:ext>
                  </a:extLst>
                </a:gridCol>
                <a:gridCol w="629920">
                  <a:extLst>
                    <a:ext uri="{9D8B030D-6E8A-4147-A177-3AD203B41FA5}">
                      <a16:colId xmlns:a16="http://schemas.microsoft.com/office/drawing/2014/main" val="2295834283"/>
                    </a:ext>
                  </a:extLst>
                </a:gridCol>
                <a:gridCol w="629920">
                  <a:extLst>
                    <a:ext uri="{9D8B030D-6E8A-4147-A177-3AD203B41FA5}">
                      <a16:colId xmlns:a16="http://schemas.microsoft.com/office/drawing/2014/main" val="185884405"/>
                    </a:ext>
                  </a:extLst>
                </a:gridCol>
                <a:gridCol w="611505">
                  <a:extLst>
                    <a:ext uri="{9D8B030D-6E8A-4147-A177-3AD203B41FA5}">
                      <a16:colId xmlns:a16="http://schemas.microsoft.com/office/drawing/2014/main" val="1005748171"/>
                    </a:ext>
                  </a:extLst>
                </a:gridCol>
              </a:tblGrid>
              <a:tr h="227965">
                <a:tc>
                  <a:txBody>
                    <a:bodyPr/>
                    <a:lstStyle/>
                    <a:p>
                      <a:endParaRPr lang="en-US" sz="1200" kern="100">
                        <a:effectLst/>
                        <a:latin typeface="Calibri" panose="020F0502020204030204" pitchFamily="34" charset="0"/>
                        <a:cs typeface="Times New Roman" panose="02020603050405020304" pitchFamily="18" charset="0"/>
                      </a:endParaRPr>
                    </a:p>
                  </a:txBody>
                  <a:tcPr marL="38100" marR="38100" marT="38100" marB="38100" anchor="ctr"/>
                </a:tc>
                <a:tc>
                  <a:txBody>
                    <a:bodyPr/>
                    <a:lstStyle/>
                    <a:p>
                      <a:pPr marL="0" marR="0" algn="ctr">
                        <a:spcBef>
                          <a:spcPts val="0"/>
                        </a:spcBef>
                        <a:spcAft>
                          <a:spcPts val="0"/>
                        </a:spcAft>
                      </a:pPr>
                      <a:r>
                        <a:rPr lang="en-US" sz="1400" kern="0">
                          <a:effectLst/>
                        </a:rPr>
                        <a:t>MAL</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pPr marL="0" marR="0" algn="ctr">
                        <a:spcBef>
                          <a:spcPts val="0"/>
                        </a:spcBef>
                        <a:spcAft>
                          <a:spcPts val="0"/>
                        </a:spcAft>
                      </a:pPr>
                      <a:r>
                        <a:rPr lang="en-US" sz="1400" kern="0">
                          <a:effectLst/>
                        </a:rPr>
                        <a:t>SNM</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pPr marL="0" marR="0" algn="ctr">
                        <a:spcBef>
                          <a:spcPts val="0"/>
                        </a:spcBef>
                        <a:spcAft>
                          <a:spcPts val="0"/>
                        </a:spcAft>
                      </a:pPr>
                      <a:r>
                        <a:rPr lang="en-US" sz="1400" kern="0">
                          <a:effectLst/>
                        </a:rPr>
                        <a:t>TES</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kern="0" dirty="0">
                          <a:effectLst/>
                        </a:rPr>
                        <a:t>RGG</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pPr marL="0" marR="0" algn="ctr">
                        <a:spcBef>
                          <a:spcPts val="0"/>
                        </a:spcBef>
                        <a:spcAft>
                          <a:spcPts val="0"/>
                        </a:spcAft>
                      </a:pPr>
                      <a:r>
                        <a:rPr lang="en-US" sz="1400" kern="0">
                          <a:effectLst/>
                        </a:rPr>
                        <a:t>ABQ</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extLst>
                  <a:ext uri="{0D108BD9-81ED-4DB2-BD59-A6C34878D82A}">
                    <a16:rowId xmlns:a16="http://schemas.microsoft.com/office/drawing/2014/main" val="3007163878"/>
                  </a:ext>
                </a:extLst>
              </a:tr>
              <a:tr h="233045">
                <a:tc>
                  <a:txBody>
                    <a:bodyPr/>
                    <a:lstStyle/>
                    <a:p>
                      <a:pPr marL="0" marR="0" algn="ctr">
                        <a:spcBef>
                          <a:spcPts val="0"/>
                        </a:spcBef>
                        <a:spcAft>
                          <a:spcPts val="0"/>
                        </a:spcAft>
                      </a:pPr>
                      <a:r>
                        <a:rPr lang="en-US" sz="1400" kern="0">
                          <a:effectLst/>
                        </a:rPr>
                        <a:t>Atrix</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endParaRPr lang="en-US" sz="1200" kern="100">
                        <a:effectLst/>
                        <a:latin typeface="Calibri" panose="020F0502020204030204" pitchFamily="34" charset="0"/>
                        <a:cs typeface="Times New Roman" panose="02020603050405020304" pitchFamily="18" charset="0"/>
                      </a:endParaRPr>
                    </a:p>
                  </a:txBody>
                  <a:tcPr marL="38100" marR="38100" marT="38100" marB="38100" anchor="ctr"/>
                </a:tc>
                <a:tc>
                  <a:txBody>
                    <a:bodyPr/>
                    <a:lstStyle/>
                    <a:p>
                      <a:pPr marL="0" marR="0" algn="ctr">
                        <a:spcBef>
                          <a:spcPts val="0"/>
                        </a:spcBef>
                        <a:spcAft>
                          <a:spcPts val="0"/>
                        </a:spcAft>
                      </a:pPr>
                      <a:r>
                        <a:rPr lang="en-US" sz="1400" kern="0" dirty="0">
                          <a:effectLst/>
                        </a:rPr>
                        <a:t>3</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pPr marL="0" marR="0" algn="ctr">
                        <a:spcBef>
                          <a:spcPts val="0"/>
                        </a:spcBef>
                        <a:spcAft>
                          <a:spcPts val="0"/>
                        </a:spcAft>
                      </a:pPr>
                      <a:r>
                        <a:rPr lang="en-US" sz="1400" kern="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kern="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pPr marL="0" marR="0" algn="ctr">
                        <a:spcBef>
                          <a:spcPts val="0"/>
                        </a:spcBef>
                        <a:spcAft>
                          <a:spcPts val="0"/>
                        </a:spcAft>
                      </a:pPr>
                      <a:r>
                        <a:rPr lang="en-US" sz="1400" kern="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extLst>
                  <a:ext uri="{0D108BD9-81ED-4DB2-BD59-A6C34878D82A}">
                    <a16:rowId xmlns:a16="http://schemas.microsoft.com/office/drawing/2014/main" val="73726475"/>
                  </a:ext>
                </a:extLst>
              </a:tr>
              <a:tr h="233045">
                <a:tc>
                  <a:txBody>
                    <a:bodyPr/>
                    <a:lstStyle/>
                    <a:p>
                      <a:pPr marL="0" marR="0" algn="ctr">
                        <a:spcBef>
                          <a:spcPts val="0"/>
                        </a:spcBef>
                        <a:spcAft>
                          <a:spcPts val="0"/>
                        </a:spcAft>
                      </a:pPr>
                      <a:r>
                        <a:rPr lang="en-US" sz="1400" kern="0">
                          <a:effectLst/>
                        </a:rPr>
                        <a:t>Abige</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pPr marL="0" marR="0" algn="ctr">
                        <a:spcBef>
                          <a:spcPts val="0"/>
                        </a:spcBef>
                        <a:spcAft>
                          <a:spcPts val="0"/>
                        </a:spcAft>
                      </a:pPr>
                      <a:r>
                        <a:rPr lang="en-US" sz="1400" kern="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pPr marL="0" marR="0" algn="ctr">
                        <a:spcBef>
                          <a:spcPts val="0"/>
                        </a:spcBef>
                        <a:spcAft>
                          <a:spcPts val="0"/>
                        </a:spcAft>
                      </a:pPr>
                      <a:r>
                        <a:rPr lang="en-US" sz="1400" kern="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pPr marL="0" marR="0" algn="ctr">
                        <a:spcBef>
                          <a:spcPts val="0"/>
                        </a:spcBef>
                        <a:spcAft>
                          <a:spcPts val="0"/>
                        </a:spcAft>
                      </a:pPr>
                      <a:r>
                        <a:rPr lang="en-US" sz="1400" kern="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400" kern="0" dirty="0">
                          <a:effectLst/>
                        </a:rPr>
                        <a:t>3</a:t>
                      </a: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endParaRPr lang="en-US" sz="1200" kern="100">
                        <a:effectLst/>
                        <a:latin typeface="Calibri" panose="020F0502020204030204" pitchFamily="34" charset="0"/>
                        <a:cs typeface="Times New Roman" panose="02020603050405020304" pitchFamily="18" charset="0"/>
                      </a:endParaRPr>
                    </a:p>
                  </a:txBody>
                  <a:tcPr marL="38100" marR="38100" marT="38100" marB="38100" anchor="ctr"/>
                </a:tc>
                <a:extLst>
                  <a:ext uri="{0D108BD9-81ED-4DB2-BD59-A6C34878D82A}">
                    <a16:rowId xmlns:a16="http://schemas.microsoft.com/office/drawing/2014/main" val="2254275049"/>
                  </a:ext>
                </a:extLst>
              </a:tr>
              <a:tr h="236855">
                <a:tc>
                  <a:txBody>
                    <a:bodyPr/>
                    <a:lstStyle/>
                    <a:p>
                      <a:pPr marL="0" marR="0" algn="ctr">
                        <a:spcBef>
                          <a:spcPts val="0"/>
                        </a:spcBef>
                        <a:spcAft>
                          <a:spcPts val="0"/>
                        </a:spcAft>
                      </a:pPr>
                      <a:r>
                        <a:rPr lang="en-US" sz="1400" kern="0">
                          <a:effectLst/>
                        </a:rPr>
                        <a:t>Anota</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pPr marL="0" marR="0" algn="ctr">
                        <a:spcBef>
                          <a:spcPts val="0"/>
                        </a:spcBef>
                        <a:spcAft>
                          <a:spcPts val="0"/>
                        </a:spcAft>
                      </a:pPr>
                      <a:r>
                        <a:rPr lang="en-US" sz="1400" kern="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38100" marR="38100" marT="38100" marB="38100" anchor="ctr"/>
                </a:tc>
                <a:tc>
                  <a:txBody>
                    <a:bodyPr/>
                    <a:lstStyle/>
                    <a:p>
                      <a:endParaRPr lang="en-US" sz="1200" kern="100">
                        <a:effectLst/>
                        <a:latin typeface="Calibri" panose="020F0502020204030204" pitchFamily="34" charset="0"/>
                        <a:cs typeface="Times New Roman" panose="02020603050405020304" pitchFamily="18" charset="0"/>
                      </a:endParaRPr>
                    </a:p>
                  </a:txBody>
                  <a:tcPr marL="38100" marR="38100" marT="38100" marB="38100" anchor="ctr"/>
                </a:tc>
                <a:tc>
                  <a:txBody>
                    <a:bodyPr/>
                    <a:lstStyle/>
                    <a:p>
                      <a:pPr marL="0" marR="0">
                        <a:spcBef>
                          <a:spcPts val="0"/>
                        </a:spcBef>
                        <a:spcAft>
                          <a:spcPts val="0"/>
                        </a:spcAft>
                      </a:pPr>
                      <a:r>
                        <a:rPr lang="en-US" sz="1400" kern="0">
                          <a:effectLst/>
                        </a:rPr>
                        <a:t>3</a:t>
                      </a: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endParaRPr lang="en-US" sz="1200" kern="100">
                        <a:effectLst/>
                        <a:latin typeface="Calibri" panose="020F0502020204030204" pitchFamily="34" charset="0"/>
                        <a:cs typeface="Times New Roman" panose="02020603050405020304" pitchFamily="18" charset="0"/>
                      </a:endParaRPr>
                    </a:p>
                  </a:txBody>
                  <a:tcPr marL="38100" marR="38100" marT="38100" marB="38100" anchor="ctr"/>
                </a:tc>
                <a:tc>
                  <a:txBody>
                    <a:bodyPr/>
                    <a:lstStyle/>
                    <a:p>
                      <a:endParaRPr lang="en-US" sz="1200" kern="100" dirty="0">
                        <a:effectLst/>
                        <a:latin typeface="Calibri" panose="020F0502020204030204" pitchFamily="34" charset="0"/>
                        <a:cs typeface="Times New Roman" panose="02020603050405020304" pitchFamily="18" charset="0"/>
                      </a:endParaRPr>
                    </a:p>
                  </a:txBody>
                  <a:tcPr marL="38100" marR="38100" marT="38100" marB="38100" anchor="ctr"/>
                </a:tc>
                <a:extLst>
                  <a:ext uri="{0D108BD9-81ED-4DB2-BD59-A6C34878D82A}">
                    <a16:rowId xmlns:a16="http://schemas.microsoft.com/office/drawing/2014/main" val="1633954702"/>
                  </a:ext>
                </a:extLst>
              </a:tr>
            </a:tbl>
          </a:graphicData>
        </a:graphic>
      </p:graphicFrame>
      <p:sp>
        <p:nvSpPr>
          <p:cNvPr id="7" name="Rectangle 2">
            <a:extLst>
              <a:ext uri="{FF2B5EF4-FFF2-40B4-BE49-F238E27FC236}">
                <a16:creationId xmlns:a16="http://schemas.microsoft.com/office/drawing/2014/main" id="{E72FB240-4956-F563-BBE3-5073388283CF}"/>
              </a:ext>
            </a:extLst>
          </p:cNvPr>
          <p:cNvSpPr>
            <a:spLocks noChangeArrowheads="1"/>
          </p:cNvSpPr>
          <p:nvPr/>
        </p:nvSpPr>
        <p:spPr bwMode="auto">
          <a:xfrm>
            <a:off x="69702" y="1690688"/>
            <a:ext cx="1242019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How similar are A.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trix</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and A.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bige</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endParaRPr kumimoji="0" lang="en-US" altLang="en-US"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(Phylogeny, basic sequence similarity)</a:t>
            </a:r>
            <a:endParaRPr kumimoji="0" lang="en-US" altLang="en-US"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Phylogeny of A.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trix</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bige</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nota</a:t>
            </a:r>
            <a:endParaRPr kumimoji="0" lang="en-US" altLang="en-US"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How much genetic exchange do A.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trix</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and A.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bige</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have? </a:t>
            </a:r>
            <a:endParaRPr kumimoji="0" lang="en-US" altLang="en-US"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(abba/baba,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fst</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etc.)</a:t>
            </a:r>
            <a:endParaRPr kumimoji="0" lang="en-US" altLang="en-US"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How does this compare to the A.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trix</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nota and A.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bige</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 nota interbreeding?</a:t>
            </a:r>
            <a:endParaRPr kumimoji="0" lang="en-US" altLang="en-US"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Does the pattern change when species are in sympatry? </a:t>
            </a:r>
            <a:endParaRPr kumimoji="0" lang="en-US" altLang="en-US" b="0" i="0" u="none" strike="noStrike" cap="none" normalizeH="0" baseline="0" dirty="0">
              <a:ln>
                <a:noFill/>
              </a:ln>
              <a:solidFill>
                <a:schemeClr val="tx1"/>
              </a:solidFill>
              <a:effectLst/>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Structure plot of A.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trix</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bige</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 nota – what is the optimum k?</a:t>
            </a:r>
            <a:endParaRPr kumimoji="0" lang="en-US" altLang="en-US"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013364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09C13-147E-D407-08B4-C382A618163E}"/>
              </a:ext>
            </a:extLst>
          </p:cNvPr>
          <p:cNvSpPr>
            <a:spLocks noGrp="1"/>
          </p:cNvSpPr>
          <p:nvPr>
            <p:ph type="title"/>
          </p:nvPr>
        </p:nvSpPr>
        <p:spPr>
          <a:xfrm>
            <a:off x="838199" y="0"/>
            <a:ext cx="10515600" cy="1325563"/>
          </a:xfrm>
        </p:spPr>
        <p:txBody>
          <a:bodyPr>
            <a:normAutofit/>
          </a:bodyPr>
          <a:lstStyle/>
          <a:p>
            <a:r>
              <a:rPr kumimoji="0" lang="en-US" altLang="en-US" sz="48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Phylogeny</a:t>
            </a:r>
            <a:endParaRPr lang="en-US" sz="4800" dirty="0"/>
          </a:p>
        </p:txBody>
      </p:sp>
      <p:sp>
        <p:nvSpPr>
          <p:cNvPr id="6" name="Rectangle 5">
            <a:extLst>
              <a:ext uri="{FF2B5EF4-FFF2-40B4-BE49-F238E27FC236}">
                <a16:creationId xmlns:a16="http://schemas.microsoft.com/office/drawing/2014/main" id="{BAF4ECFE-361A-D6F1-18B6-FC890CAC7C6A}"/>
              </a:ext>
            </a:extLst>
          </p:cNvPr>
          <p:cNvSpPr/>
          <p:nvPr/>
        </p:nvSpPr>
        <p:spPr>
          <a:xfrm>
            <a:off x="9455469" y="114300"/>
            <a:ext cx="45719" cy="1943100"/>
          </a:xfrm>
          <a:prstGeom prst="rect">
            <a:avLst/>
          </a:prstGeom>
          <a:solidFill>
            <a:srgbClr val="DB54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FFC47AB-0581-B578-D274-99445CB85BD0}"/>
              </a:ext>
            </a:extLst>
          </p:cNvPr>
          <p:cNvSpPr txBox="1"/>
          <p:nvPr/>
        </p:nvSpPr>
        <p:spPr>
          <a:xfrm>
            <a:off x="9595613" y="967470"/>
            <a:ext cx="2048919" cy="369332"/>
          </a:xfrm>
          <a:prstGeom prst="rect">
            <a:avLst/>
          </a:prstGeom>
          <a:noFill/>
        </p:spPr>
        <p:txBody>
          <a:bodyPr wrap="square" rtlCol="0">
            <a:spAutoFit/>
          </a:bodyPr>
          <a:lstStyle/>
          <a:p>
            <a:r>
              <a:rPr lang="en-US" dirty="0"/>
              <a:t>cotton/</a:t>
            </a:r>
            <a:r>
              <a:rPr lang="en-US" dirty="0" err="1"/>
              <a:t>bigloviae</a:t>
            </a:r>
            <a:endParaRPr lang="en-US" dirty="0"/>
          </a:p>
        </p:txBody>
      </p:sp>
      <p:sp>
        <p:nvSpPr>
          <p:cNvPr id="8" name="Rectangle 7">
            <a:extLst>
              <a:ext uri="{FF2B5EF4-FFF2-40B4-BE49-F238E27FC236}">
                <a16:creationId xmlns:a16="http://schemas.microsoft.com/office/drawing/2014/main" id="{75C6F457-1C9C-7A71-9964-B033D6FD1EB1}"/>
              </a:ext>
            </a:extLst>
          </p:cNvPr>
          <p:cNvSpPr/>
          <p:nvPr/>
        </p:nvSpPr>
        <p:spPr>
          <a:xfrm flipH="1">
            <a:off x="9976178" y="2586038"/>
            <a:ext cx="45719" cy="1928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EEBB602-F882-6C9F-6063-BC2386CA6686}"/>
              </a:ext>
            </a:extLst>
          </p:cNvPr>
          <p:cNvSpPr txBox="1"/>
          <p:nvPr/>
        </p:nvSpPr>
        <p:spPr>
          <a:xfrm>
            <a:off x="10309927" y="3365778"/>
            <a:ext cx="1475725" cy="369332"/>
          </a:xfrm>
          <a:prstGeom prst="rect">
            <a:avLst/>
          </a:prstGeom>
          <a:noFill/>
        </p:spPr>
        <p:txBody>
          <a:bodyPr wrap="none" rtlCol="0">
            <a:spAutoFit/>
          </a:bodyPr>
          <a:lstStyle/>
          <a:p>
            <a:r>
              <a:rPr lang="en-US" dirty="0"/>
              <a:t>Smooth /</a:t>
            </a:r>
            <a:r>
              <a:rPr lang="en-US" dirty="0" err="1"/>
              <a:t>trixa</a:t>
            </a:r>
            <a:endParaRPr lang="en-US" dirty="0"/>
          </a:p>
        </p:txBody>
      </p:sp>
      <p:sp>
        <p:nvSpPr>
          <p:cNvPr id="10" name="Rectangle 9">
            <a:extLst>
              <a:ext uri="{FF2B5EF4-FFF2-40B4-BE49-F238E27FC236}">
                <a16:creationId xmlns:a16="http://schemas.microsoft.com/office/drawing/2014/main" id="{D7280D72-22EB-B45F-77DB-8589F0D293C7}"/>
              </a:ext>
            </a:extLst>
          </p:cNvPr>
          <p:cNvSpPr/>
          <p:nvPr/>
        </p:nvSpPr>
        <p:spPr>
          <a:xfrm>
            <a:off x="7515226" y="5686425"/>
            <a:ext cx="45719" cy="70008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F071327-6794-0DD5-A457-B5AEFF05EE4B}"/>
              </a:ext>
            </a:extLst>
          </p:cNvPr>
          <p:cNvSpPr txBox="1"/>
          <p:nvPr/>
        </p:nvSpPr>
        <p:spPr>
          <a:xfrm>
            <a:off x="7670445" y="5851802"/>
            <a:ext cx="795667" cy="369332"/>
          </a:xfrm>
          <a:prstGeom prst="rect">
            <a:avLst/>
          </a:prstGeom>
          <a:noFill/>
        </p:spPr>
        <p:txBody>
          <a:bodyPr wrap="none" rtlCol="0">
            <a:spAutoFit/>
          </a:bodyPr>
          <a:lstStyle/>
          <a:p>
            <a:r>
              <a:rPr lang="en-US" dirty="0" err="1"/>
              <a:t>notata</a:t>
            </a:r>
            <a:endParaRPr lang="en-US" dirty="0"/>
          </a:p>
        </p:txBody>
      </p:sp>
      <p:pic>
        <p:nvPicPr>
          <p:cNvPr id="12" name="Picture 11" descr="Map&#10;&#10;Description automatically generated">
            <a:extLst>
              <a:ext uri="{FF2B5EF4-FFF2-40B4-BE49-F238E27FC236}">
                <a16:creationId xmlns:a16="http://schemas.microsoft.com/office/drawing/2014/main" id="{50B12B47-0BE6-0A2E-4AA6-1583A67B07EB}"/>
              </a:ext>
            </a:extLst>
          </p:cNvPr>
          <p:cNvPicPr>
            <a:picLocks noChangeAspect="1"/>
          </p:cNvPicPr>
          <p:nvPr/>
        </p:nvPicPr>
        <p:blipFill>
          <a:blip r:embed="rId2"/>
          <a:stretch>
            <a:fillRect/>
          </a:stretch>
        </p:blipFill>
        <p:spPr>
          <a:xfrm>
            <a:off x="104322" y="967470"/>
            <a:ext cx="3564778" cy="4025590"/>
          </a:xfrm>
          <a:prstGeom prst="rect">
            <a:avLst/>
          </a:prstGeom>
        </p:spPr>
      </p:pic>
      <p:pic>
        <p:nvPicPr>
          <p:cNvPr id="5" name="Content Placeholder 4">
            <a:extLst>
              <a:ext uri="{FF2B5EF4-FFF2-40B4-BE49-F238E27FC236}">
                <a16:creationId xmlns:a16="http://schemas.microsoft.com/office/drawing/2014/main" id="{8430ABE2-CB23-D871-E65A-36B43EC70B6D}"/>
              </a:ext>
            </a:extLst>
          </p:cNvPr>
          <p:cNvPicPr>
            <a:picLocks noGrp="1" noChangeAspect="1"/>
          </p:cNvPicPr>
          <p:nvPr>
            <p:ph idx="1"/>
          </p:nvPr>
        </p:nvPicPr>
        <p:blipFill>
          <a:blip r:embed="rId3"/>
          <a:stretch>
            <a:fillRect/>
          </a:stretch>
        </p:blipFill>
        <p:spPr>
          <a:xfrm>
            <a:off x="692833" y="11239"/>
            <a:ext cx="10806333" cy="6846761"/>
          </a:xfrm>
        </p:spPr>
      </p:pic>
    </p:spTree>
    <p:extLst>
      <p:ext uri="{BB962C8B-B14F-4D97-AF65-F5344CB8AC3E}">
        <p14:creationId xmlns:p14="http://schemas.microsoft.com/office/powerpoint/2010/main" val="2162716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044BA-5E6B-EFE7-31DA-1C26488AECD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00992D-264A-EBF8-8476-40283B134392}"/>
              </a:ext>
            </a:extLst>
          </p:cNvPr>
          <p:cNvPicPr>
            <a:picLocks noGrp="1" noChangeAspect="1"/>
          </p:cNvPicPr>
          <p:nvPr>
            <p:ph idx="1"/>
          </p:nvPr>
        </p:nvPicPr>
        <p:blipFill>
          <a:blip r:embed="rId2"/>
          <a:stretch>
            <a:fillRect/>
          </a:stretch>
        </p:blipFill>
        <p:spPr>
          <a:xfrm>
            <a:off x="1435665" y="42975"/>
            <a:ext cx="9320669" cy="6772049"/>
          </a:xfrm>
        </p:spPr>
      </p:pic>
    </p:spTree>
    <p:extLst>
      <p:ext uri="{BB962C8B-B14F-4D97-AF65-F5344CB8AC3E}">
        <p14:creationId xmlns:p14="http://schemas.microsoft.com/office/powerpoint/2010/main" val="2602424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845B-DD51-F586-65CE-6D14B68F6A05}"/>
              </a:ext>
            </a:extLst>
          </p:cNvPr>
          <p:cNvSpPr>
            <a:spLocks noGrp="1"/>
          </p:cNvSpPr>
          <p:nvPr>
            <p:ph type="title"/>
          </p:nvPr>
        </p:nvSpPr>
        <p:spPr/>
        <p:txBody>
          <a:bodyPr/>
          <a:lstStyle/>
          <a:p>
            <a:r>
              <a:rPr kumimoji="0" lang="en-US" altLang="en-US" sz="44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How similar are </a:t>
            </a:r>
            <a:r>
              <a:rPr lang="en-US" i="1" dirty="0" err="1"/>
              <a:t>bigeloviae</a:t>
            </a:r>
            <a:r>
              <a:rPr lang="en-US" i="1" dirty="0"/>
              <a:t> </a:t>
            </a:r>
            <a:r>
              <a:rPr kumimoji="0" lang="en-US" altLang="en-US" sz="44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and </a:t>
            </a:r>
            <a:r>
              <a:rPr kumimoji="0" lang="en-US" altLang="en-US" sz="4400" b="0" i="1"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A. </a:t>
            </a:r>
            <a:r>
              <a:rPr lang="en-US" i="1" dirty="0" err="1"/>
              <a:t>bigeloviae</a:t>
            </a:r>
            <a:r>
              <a:rPr kumimoji="0" lang="en-US" altLang="en-US" sz="44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a:t>
            </a:r>
            <a:endParaRPr lang="en-US" dirty="0"/>
          </a:p>
        </p:txBody>
      </p:sp>
      <p:graphicFrame>
        <p:nvGraphicFramePr>
          <p:cNvPr id="5" name="Content Placeholder 4">
            <a:extLst>
              <a:ext uri="{FF2B5EF4-FFF2-40B4-BE49-F238E27FC236}">
                <a16:creationId xmlns:a16="http://schemas.microsoft.com/office/drawing/2014/main" id="{96D1FA22-2AEE-0B77-1930-BC4FEC4341E3}"/>
              </a:ext>
            </a:extLst>
          </p:cNvPr>
          <p:cNvGraphicFramePr>
            <a:graphicFrameLocks noGrp="1"/>
          </p:cNvGraphicFramePr>
          <p:nvPr>
            <p:ph idx="1"/>
            <p:extLst>
              <p:ext uri="{D42A27DB-BD31-4B8C-83A1-F6EECF244321}">
                <p14:modId xmlns:p14="http://schemas.microsoft.com/office/powerpoint/2010/main" val="3882655166"/>
              </p:ext>
            </p:extLst>
          </p:nvPr>
        </p:nvGraphicFramePr>
        <p:xfrm>
          <a:off x="60327" y="2002972"/>
          <a:ext cx="12071345" cy="4489903"/>
        </p:xfrm>
        <a:graphic>
          <a:graphicData uri="http://schemas.openxmlformats.org/drawingml/2006/table">
            <a:tbl>
              <a:tblPr>
                <a:tableStyleId>{5C22544A-7EE6-4342-B048-85BDC9FD1C3A}</a:tableStyleId>
              </a:tblPr>
              <a:tblGrid>
                <a:gridCol w="1097395">
                  <a:extLst>
                    <a:ext uri="{9D8B030D-6E8A-4147-A177-3AD203B41FA5}">
                      <a16:colId xmlns:a16="http://schemas.microsoft.com/office/drawing/2014/main" val="2510353181"/>
                    </a:ext>
                  </a:extLst>
                </a:gridCol>
                <a:gridCol w="1097395">
                  <a:extLst>
                    <a:ext uri="{9D8B030D-6E8A-4147-A177-3AD203B41FA5}">
                      <a16:colId xmlns:a16="http://schemas.microsoft.com/office/drawing/2014/main" val="550761405"/>
                    </a:ext>
                  </a:extLst>
                </a:gridCol>
                <a:gridCol w="1097395">
                  <a:extLst>
                    <a:ext uri="{9D8B030D-6E8A-4147-A177-3AD203B41FA5}">
                      <a16:colId xmlns:a16="http://schemas.microsoft.com/office/drawing/2014/main" val="374260483"/>
                    </a:ext>
                  </a:extLst>
                </a:gridCol>
                <a:gridCol w="1097395">
                  <a:extLst>
                    <a:ext uri="{9D8B030D-6E8A-4147-A177-3AD203B41FA5}">
                      <a16:colId xmlns:a16="http://schemas.microsoft.com/office/drawing/2014/main" val="30292916"/>
                    </a:ext>
                  </a:extLst>
                </a:gridCol>
                <a:gridCol w="1097395">
                  <a:extLst>
                    <a:ext uri="{9D8B030D-6E8A-4147-A177-3AD203B41FA5}">
                      <a16:colId xmlns:a16="http://schemas.microsoft.com/office/drawing/2014/main" val="4176619117"/>
                    </a:ext>
                  </a:extLst>
                </a:gridCol>
                <a:gridCol w="1097395">
                  <a:extLst>
                    <a:ext uri="{9D8B030D-6E8A-4147-A177-3AD203B41FA5}">
                      <a16:colId xmlns:a16="http://schemas.microsoft.com/office/drawing/2014/main" val="4029244199"/>
                    </a:ext>
                  </a:extLst>
                </a:gridCol>
                <a:gridCol w="1097395">
                  <a:extLst>
                    <a:ext uri="{9D8B030D-6E8A-4147-A177-3AD203B41FA5}">
                      <a16:colId xmlns:a16="http://schemas.microsoft.com/office/drawing/2014/main" val="3908918155"/>
                    </a:ext>
                  </a:extLst>
                </a:gridCol>
                <a:gridCol w="1097395">
                  <a:extLst>
                    <a:ext uri="{9D8B030D-6E8A-4147-A177-3AD203B41FA5}">
                      <a16:colId xmlns:a16="http://schemas.microsoft.com/office/drawing/2014/main" val="2302323508"/>
                    </a:ext>
                  </a:extLst>
                </a:gridCol>
                <a:gridCol w="1097395">
                  <a:extLst>
                    <a:ext uri="{9D8B030D-6E8A-4147-A177-3AD203B41FA5}">
                      <a16:colId xmlns:a16="http://schemas.microsoft.com/office/drawing/2014/main" val="2737694732"/>
                    </a:ext>
                  </a:extLst>
                </a:gridCol>
                <a:gridCol w="1097395">
                  <a:extLst>
                    <a:ext uri="{9D8B030D-6E8A-4147-A177-3AD203B41FA5}">
                      <a16:colId xmlns:a16="http://schemas.microsoft.com/office/drawing/2014/main" val="2793388099"/>
                    </a:ext>
                  </a:extLst>
                </a:gridCol>
                <a:gridCol w="1097395">
                  <a:extLst>
                    <a:ext uri="{9D8B030D-6E8A-4147-A177-3AD203B41FA5}">
                      <a16:colId xmlns:a16="http://schemas.microsoft.com/office/drawing/2014/main" val="1924727812"/>
                    </a:ext>
                  </a:extLst>
                </a:gridCol>
              </a:tblGrid>
              <a:tr h="408173">
                <a:tc>
                  <a:txBody>
                    <a:bodyPr/>
                    <a:lstStyle/>
                    <a:p>
                      <a:pPr algn="l" fontAlgn="b"/>
                      <a:r>
                        <a:rPr lang="en-US" sz="1800" b="1" u="none" strike="noStrike" dirty="0">
                          <a:effectLst/>
                        </a:rPr>
                        <a:t>Pops</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l" fontAlgn="b"/>
                      <a:r>
                        <a:rPr lang="en-US" sz="1800" b="1" u="none" strike="noStrike" dirty="0">
                          <a:effectLst/>
                        </a:rPr>
                        <a:t>ABQ-S</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l" fontAlgn="b"/>
                      <a:r>
                        <a:rPr lang="en-US" sz="1800" b="1" u="none" strike="noStrike">
                          <a:effectLst/>
                        </a:rPr>
                        <a:t>RGG-S</a:t>
                      </a:r>
                      <a:endParaRPr lang="en-US" sz="1800" b="1" i="0" u="none" strike="noStrike">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l" fontAlgn="b"/>
                      <a:r>
                        <a:rPr lang="en-US" sz="1800" b="1" u="none" strike="noStrike">
                          <a:effectLst/>
                        </a:rPr>
                        <a:t>SNM-S</a:t>
                      </a:r>
                      <a:endParaRPr lang="en-US" sz="1800" b="1" i="0" u="none" strike="noStrike">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l" fontAlgn="b"/>
                      <a:r>
                        <a:rPr lang="en-US" sz="1800" b="1" u="none" strike="noStrike">
                          <a:effectLst/>
                        </a:rPr>
                        <a:t>TES-S</a:t>
                      </a:r>
                      <a:endParaRPr lang="en-US" sz="1800" b="1" i="0" u="none" strike="noStrike">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l" fontAlgn="b"/>
                      <a:r>
                        <a:rPr lang="en-US" sz="1800" b="1" u="none" strike="noStrike">
                          <a:effectLst/>
                        </a:rPr>
                        <a:t>MAL-C</a:t>
                      </a:r>
                      <a:endParaRPr lang="en-US" sz="1800" b="1" i="0" u="none" strike="noStrike">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l" fontAlgn="b"/>
                      <a:r>
                        <a:rPr lang="en-US" sz="1800" b="1" u="none" strike="noStrike">
                          <a:effectLst/>
                        </a:rPr>
                        <a:t>RGG-C</a:t>
                      </a:r>
                      <a:endParaRPr lang="en-US" sz="1800" b="1" i="0" u="none" strike="noStrike">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l" fontAlgn="b"/>
                      <a:r>
                        <a:rPr lang="en-US" sz="1800" b="1" u="none" strike="noStrike">
                          <a:effectLst/>
                        </a:rPr>
                        <a:t>SNM-C</a:t>
                      </a:r>
                      <a:endParaRPr lang="en-US" sz="1800" b="1" i="0" u="none" strike="noStrike">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l" fontAlgn="b"/>
                      <a:r>
                        <a:rPr lang="en-US" sz="1800" b="1" u="none" strike="noStrike">
                          <a:effectLst/>
                        </a:rPr>
                        <a:t>TES-C</a:t>
                      </a:r>
                      <a:endParaRPr lang="en-US" sz="1800" b="1" i="0" u="none" strike="noStrike">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l" fontAlgn="b"/>
                      <a:r>
                        <a:rPr lang="en-US" sz="1800" b="1" u="none" strike="noStrike">
                          <a:effectLst/>
                        </a:rPr>
                        <a:t>MAL-N</a:t>
                      </a:r>
                      <a:endParaRPr lang="en-US" sz="1800" b="1" i="0" u="none" strike="noStrike">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l" fontAlgn="b"/>
                      <a:r>
                        <a:rPr lang="en-US" sz="1800" b="1" u="none" strike="noStrike" dirty="0">
                          <a:effectLst/>
                        </a:rPr>
                        <a:t>TES-N</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extLst>
                  <a:ext uri="{0D108BD9-81ED-4DB2-BD59-A6C34878D82A}">
                    <a16:rowId xmlns:a16="http://schemas.microsoft.com/office/drawing/2014/main" val="4039604072"/>
                  </a:ext>
                </a:extLst>
              </a:tr>
              <a:tr h="408173">
                <a:tc>
                  <a:txBody>
                    <a:bodyPr/>
                    <a:lstStyle/>
                    <a:p>
                      <a:pPr algn="l" fontAlgn="b"/>
                      <a:r>
                        <a:rPr lang="en-US" sz="1800" b="1" u="none" strike="noStrike" dirty="0">
                          <a:effectLst/>
                        </a:rPr>
                        <a:t>ABQ-S</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1453105017"/>
                  </a:ext>
                </a:extLst>
              </a:tr>
              <a:tr h="408173">
                <a:tc>
                  <a:txBody>
                    <a:bodyPr/>
                    <a:lstStyle/>
                    <a:p>
                      <a:pPr algn="l" fontAlgn="b"/>
                      <a:r>
                        <a:rPr lang="en-US" sz="1800" b="1" u="none" strike="noStrike" dirty="0">
                          <a:effectLst/>
                        </a:rPr>
                        <a:t>RGG-S</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r" fontAlgn="b"/>
                      <a:r>
                        <a:rPr lang="en-US" sz="1800" u="none" strike="noStrike" dirty="0">
                          <a:effectLst/>
                        </a:rPr>
                        <a:t>0.085788</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4146986500"/>
                  </a:ext>
                </a:extLst>
              </a:tr>
              <a:tr h="408173">
                <a:tc>
                  <a:txBody>
                    <a:bodyPr/>
                    <a:lstStyle/>
                    <a:p>
                      <a:pPr algn="l" fontAlgn="b"/>
                      <a:r>
                        <a:rPr lang="en-US" sz="1800" b="1" u="none" strike="noStrike" dirty="0">
                          <a:effectLst/>
                        </a:rPr>
                        <a:t>SNM-S</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r" fontAlgn="b"/>
                      <a:r>
                        <a:rPr lang="en-US" sz="1800" u="none" strike="noStrike">
                          <a:effectLst/>
                        </a:rPr>
                        <a:t>0.16891</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0.14525</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2149729415"/>
                  </a:ext>
                </a:extLst>
              </a:tr>
              <a:tr h="408173">
                <a:tc>
                  <a:txBody>
                    <a:bodyPr/>
                    <a:lstStyle/>
                    <a:p>
                      <a:pPr algn="l" fontAlgn="b"/>
                      <a:r>
                        <a:rPr lang="en-US" sz="1800" b="1" u="none" strike="noStrike" dirty="0">
                          <a:effectLst/>
                        </a:rPr>
                        <a:t>TES-S</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r" fontAlgn="b"/>
                      <a:r>
                        <a:rPr lang="en-US" sz="1800" u="none" strike="noStrike">
                          <a:effectLst/>
                        </a:rPr>
                        <a:t>0.061497</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0.019541</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0.13686</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1396325400"/>
                  </a:ext>
                </a:extLst>
              </a:tr>
              <a:tr h="408173">
                <a:tc>
                  <a:txBody>
                    <a:bodyPr/>
                    <a:lstStyle/>
                    <a:p>
                      <a:pPr algn="l" fontAlgn="b"/>
                      <a:r>
                        <a:rPr lang="en-US" sz="1800" b="1" u="none" strike="noStrike" dirty="0">
                          <a:effectLst/>
                        </a:rPr>
                        <a:t>MAL-C</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r" fontAlgn="b"/>
                      <a:r>
                        <a:rPr lang="en-US" sz="1800" u="none" strike="noStrike">
                          <a:effectLst/>
                        </a:rPr>
                        <a:t>0.55291</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0.53482</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0.56275</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dirty="0">
                          <a:effectLst/>
                        </a:rPr>
                        <a:t>0.53503</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1250850041"/>
                  </a:ext>
                </a:extLst>
              </a:tr>
              <a:tr h="408173">
                <a:tc>
                  <a:txBody>
                    <a:bodyPr/>
                    <a:lstStyle/>
                    <a:p>
                      <a:pPr algn="l" fontAlgn="b"/>
                      <a:r>
                        <a:rPr lang="en-US" sz="1800" b="1" u="none" strike="noStrike" dirty="0">
                          <a:effectLst/>
                        </a:rPr>
                        <a:t>RGG-C</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r" fontAlgn="b"/>
                      <a:r>
                        <a:rPr lang="en-US" sz="1800" u="none" strike="noStrike">
                          <a:effectLst/>
                        </a:rPr>
                        <a:t>0.51847</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0.49764</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0.52589</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0.49839</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0.10155</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l" fontAlgn="b"/>
                      <a:r>
                        <a:rPr lang="en-US" sz="1800" u="none" strike="noStrike" dirty="0">
                          <a:effectLst/>
                        </a:rPr>
                        <a:t>-</a:t>
                      </a:r>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3176772340"/>
                  </a:ext>
                </a:extLst>
              </a:tr>
              <a:tr h="408173">
                <a:tc>
                  <a:txBody>
                    <a:bodyPr/>
                    <a:lstStyle/>
                    <a:p>
                      <a:pPr algn="l" fontAlgn="b"/>
                      <a:r>
                        <a:rPr lang="en-US" sz="1800" b="1" u="none" strike="noStrike" dirty="0">
                          <a:effectLst/>
                        </a:rPr>
                        <a:t>SNM-C</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r" fontAlgn="b"/>
                      <a:r>
                        <a:rPr lang="en-US" sz="1800" u="none" strike="noStrike">
                          <a:effectLst/>
                        </a:rPr>
                        <a:t>0.57859</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0.55862</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0.59019</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0.56132</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0.069921</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0.14915</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301512128"/>
                  </a:ext>
                </a:extLst>
              </a:tr>
              <a:tr h="408173">
                <a:tc>
                  <a:txBody>
                    <a:bodyPr/>
                    <a:lstStyle/>
                    <a:p>
                      <a:pPr algn="l" fontAlgn="b"/>
                      <a:r>
                        <a:rPr lang="en-US" sz="1800" b="1" u="none" strike="noStrike" dirty="0">
                          <a:effectLst/>
                        </a:rPr>
                        <a:t>TES-C</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r" fontAlgn="b"/>
                      <a:r>
                        <a:rPr lang="en-US" sz="1800" u="none" strike="noStrike">
                          <a:effectLst/>
                        </a:rPr>
                        <a:t>0.54348</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0.52498</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0.55246</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0.52433</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0.13136</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0.026005</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0.18147</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2865496240"/>
                  </a:ext>
                </a:extLst>
              </a:tr>
              <a:tr h="408173">
                <a:tc>
                  <a:txBody>
                    <a:bodyPr/>
                    <a:lstStyle/>
                    <a:p>
                      <a:pPr algn="l" fontAlgn="b"/>
                      <a:r>
                        <a:rPr lang="en-US" sz="1800" b="1" u="none" strike="noStrike" dirty="0">
                          <a:effectLst/>
                        </a:rPr>
                        <a:t>MAL-N</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r" fontAlgn="b"/>
                      <a:r>
                        <a:rPr lang="en-US" sz="1800" u="none" strike="noStrike">
                          <a:effectLst/>
                        </a:rPr>
                        <a:t>0.80235</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0.79907</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0.81044</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0.797</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0.77096</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0.75875</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0.78449</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0.77451</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1750182616"/>
                  </a:ext>
                </a:extLst>
              </a:tr>
              <a:tr h="408173">
                <a:tc>
                  <a:txBody>
                    <a:bodyPr/>
                    <a:lstStyle/>
                    <a:p>
                      <a:pPr algn="l" fontAlgn="b"/>
                      <a:r>
                        <a:rPr lang="en-US" sz="1800" b="1" u="none" strike="noStrike" dirty="0">
                          <a:effectLst/>
                        </a:rPr>
                        <a:t>TES-N</a:t>
                      </a:r>
                      <a:endParaRPr lang="en-US" sz="1800" b="1" i="0" u="none" strike="noStrike" dirty="0">
                        <a:solidFill>
                          <a:srgbClr val="000000"/>
                        </a:solidFill>
                        <a:effectLst/>
                        <a:latin typeface="Calibri" panose="020F0502020204030204" pitchFamily="34" charset="0"/>
                      </a:endParaRPr>
                    </a:p>
                  </a:txBody>
                  <a:tcPr marL="9525" marR="9525" marT="9525" marB="0" anchor="b">
                    <a:solidFill>
                      <a:schemeClr val="accent1">
                        <a:lumMod val="60000"/>
                        <a:lumOff val="40000"/>
                      </a:schemeClr>
                    </a:solidFill>
                  </a:tcPr>
                </a:tc>
                <a:tc>
                  <a:txBody>
                    <a:bodyPr/>
                    <a:lstStyle/>
                    <a:p>
                      <a:pPr algn="r" fontAlgn="b"/>
                      <a:r>
                        <a:rPr lang="en-US" sz="1800" u="none" strike="noStrike">
                          <a:effectLst/>
                        </a:rPr>
                        <a:t>0.79801</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0.79312</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0.80775</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0.79241</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0.76466</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0.75225</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0.77767</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0.76928</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r" fontAlgn="b"/>
                      <a:r>
                        <a:rPr lang="en-US" sz="1800" u="none" strike="noStrike">
                          <a:effectLst/>
                        </a:rPr>
                        <a:t>0.034341</a:t>
                      </a:r>
                      <a:endParaRPr lang="en-US" sz="1800" b="0" i="0" u="none" strike="noStrike">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tc>
                  <a:txBody>
                    <a:bodyPr/>
                    <a:lstStyle/>
                    <a:p>
                      <a:pPr algn="l" fontAlgn="b"/>
                      <a:endParaRPr lang="en-US" sz="1800" b="0" i="0" u="none" strike="noStrike" dirty="0">
                        <a:solidFill>
                          <a:srgbClr val="000000"/>
                        </a:solidFill>
                        <a:effectLst/>
                        <a:latin typeface="Calibri" panose="020F0502020204030204" pitchFamily="34" charset="0"/>
                      </a:endParaRPr>
                    </a:p>
                  </a:txBody>
                  <a:tcPr marL="9525" marR="9525" marT="9525" marB="0" anchor="b">
                    <a:solidFill>
                      <a:schemeClr val="accent5">
                        <a:lumMod val="40000"/>
                        <a:lumOff val="60000"/>
                      </a:schemeClr>
                    </a:solidFill>
                  </a:tcPr>
                </a:tc>
                <a:extLst>
                  <a:ext uri="{0D108BD9-81ED-4DB2-BD59-A6C34878D82A}">
                    <a16:rowId xmlns:a16="http://schemas.microsoft.com/office/drawing/2014/main" val="2168065415"/>
                  </a:ext>
                </a:extLst>
              </a:tr>
            </a:tbl>
          </a:graphicData>
        </a:graphic>
      </p:graphicFrame>
    </p:spTree>
    <p:extLst>
      <p:ext uri="{BB962C8B-B14F-4D97-AF65-F5344CB8AC3E}">
        <p14:creationId xmlns:p14="http://schemas.microsoft.com/office/powerpoint/2010/main" val="3070870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D88704-BBD2-E073-195D-49C4625ECF0B}"/>
              </a:ext>
            </a:extLst>
          </p:cNvPr>
          <p:cNvSpPr>
            <a:spLocks noGrp="1"/>
          </p:cNvSpPr>
          <p:nvPr>
            <p:ph type="title"/>
          </p:nvPr>
        </p:nvSpPr>
        <p:spPr>
          <a:xfrm>
            <a:off x="655699" y="305729"/>
            <a:ext cx="10877551" cy="1860400"/>
          </a:xfrm>
        </p:spPr>
        <p:txBody>
          <a:bodyPr vert="horz" lIns="91440" tIns="45720" rIns="91440" bIns="45720" rtlCol="0" anchor="ctr">
            <a:normAutofit/>
          </a:bodyPr>
          <a:lstStyle/>
          <a:p>
            <a:r>
              <a:rPr lang="en-US" sz="5200" kern="1200" dirty="0">
                <a:solidFill>
                  <a:schemeClr val="tx1"/>
                </a:solidFill>
                <a:effectLst/>
                <a:latin typeface="+mj-lt"/>
                <a:ea typeface="+mj-ea"/>
                <a:cs typeface="+mj-cs"/>
              </a:rPr>
              <a:t>Structure plot  – what is the optimum k? </a:t>
            </a:r>
            <a:endParaRPr lang="en-US" sz="5200" kern="1200" dirty="0">
              <a:solidFill>
                <a:schemeClr val="tx1"/>
              </a:solidFill>
              <a:latin typeface="+mj-lt"/>
              <a:ea typeface="+mj-ea"/>
              <a:cs typeface="+mj-cs"/>
            </a:endParaRPr>
          </a:p>
        </p:txBody>
      </p:sp>
      <p:pic>
        <p:nvPicPr>
          <p:cNvPr id="5" name="Content Placeholder 4">
            <a:extLst>
              <a:ext uri="{FF2B5EF4-FFF2-40B4-BE49-F238E27FC236}">
                <a16:creationId xmlns:a16="http://schemas.microsoft.com/office/drawing/2014/main" id="{18896D91-5545-9F6D-A317-3AE54C758881}"/>
              </a:ext>
            </a:extLst>
          </p:cNvPr>
          <p:cNvPicPr>
            <a:picLocks noGrp="1" noChangeAspect="1"/>
          </p:cNvPicPr>
          <p:nvPr>
            <p:ph idx="1"/>
          </p:nvPr>
        </p:nvPicPr>
        <p:blipFill>
          <a:blip r:embed="rId2"/>
          <a:stretch>
            <a:fillRect/>
          </a:stretch>
        </p:blipFill>
        <p:spPr>
          <a:xfrm>
            <a:off x="181234" y="2471858"/>
            <a:ext cx="5828261" cy="3725609"/>
          </a:xfrm>
          <a:prstGeom prst="rect">
            <a:avLst/>
          </a:prstGeom>
        </p:spPr>
      </p:pic>
      <p:pic>
        <p:nvPicPr>
          <p:cNvPr id="7" name="Picture 6">
            <a:extLst>
              <a:ext uri="{FF2B5EF4-FFF2-40B4-BE49-F238E27FC236}">
                <a16:creationId xmlns:a16="http://schemas.microsoft.com/office/drawing/2014/main" id="{6FA542BD-53DA-E3EC-DC56-9C539D3C0365}"/>
              </a:ext>
            </a:extLst>
          </p:cNvPr>
          <p:cNvPicPr>
            <a:picLocks noChangeAspect="1"/>
          </p:cNvPicPr>
          <p:nvPr/>
        </p:nvPicPr>
        <p:blipFill>
          <a:blip r:embed="rId3"/>
          <a:stretch>
            <a:fillRect/>
          </a:stretch>
        </p:blipFill>
        <p:spPr>
          <a:xfrm>
            <a:off x="6182505" y="2471858"/>
            <a:ext cx="5828261" cy="3725609"/>
          </a:xfrm>
          <a:prstGeom prst="rect">
            <a:avLst/>
          </a:prstGeom>
        </p:spPr>
      </p:pic>
    </p:spTree>
    <p:extLst>
      <p:ext uri="{BB962C8B-B14F-4D97-AF65-F5344CB8AC3E}">
        <p14:creationId xmlns:p14="http://schemas.microsoft.com/office/powerpoint/2010/main" val="2768033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9782DD6-7F6C-7938-A3A0-E1F3AD575708}"/>
              </a:ext>
            </a:extLst>
          </p:cNvPr>
          <p:cNvPicPr>
            <a:picLocks noChangeAspect="1"/>
          </p:cNvPicPr>
          <p:nvPr/>
        </p:nvPicPr>
        <p:blipFill>
          <a:blip r:embed="rId2"/>
          <a:stretch>
            <a:fillRect/>
          </a:stretch>
        </p:blipFill>
        <p:spPr>
          <a:xfrm>
            <a:off x="1060204" y="3671316"/>
            <a:ext cx="4874549" cy="3115968"/>
          </a:xfrm>
          <a:prstGeom prst="rect">
            <a:avLst/>
          </a:prstGeom>
        </p:spPr>
      </p:pic>
      <p:cxnSp>
        <p:nvCxnSpPr>
          <p:cNvPr id="27" name="Straight Connector 26">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F5BEBD0-FFBA-B3FB-7CD5-91B32D4D7D07}"/>
              </a:ext>
            </a:extLst>
          </p:cNvPr>
          <p:cNvPicPr>
            <a:picLocks noChangeAspect="1"/>
          </p:cNvPicPr>
          <p:nvPr/>
        </p:nvPicPr>
        <p:blipFill>
          <a:blip r:embed="rId3"/>
          <a:stretch>
            <a:fillRect/>
          </a:stretch>
        </p:blipFill>
        <p:spPr>
          <a:xfrm>
            <a:off x="6715510" y="70717"/>
            <a:ext cx="4874548" cy="3115967"/>
          </a:xfrm>
          <a:prstGeom prst="rect">
            <a:avLst/>
          </a:prstGeom>
        </p:spPr>
      </p:pic>
      <p:cxnSp>
        <p:nvCxnSpPr>
          <p:cNvPr id="29" name="Straight Connector 28">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1A2E94E7-CA47-29C8-F62F-FCA9A5F435A7}"/>
              </a:ext>
            </a:extLst>
          </p:cNvPr>
          <p:cNvPicPr>
            <a:picLocks noChangeAspect="1"/>
          </p:cNvPicPr>
          <p:nvPr/>
        </p:nvPicPr>
        <p:blipFill>
          <a:blip r:embed="rId4"/>
          <a:stretch>
            <a:fillRect/>
          </a:stretch>
        </p:blipFill>
        <p:spPr>
          <a:xfrm>
            <a:off x="1060204" y="70716"/>
            <a:ext cx="4876618" cy="3117290"/>
          </a:xfrm>
          <a:prstGeom prst="rect">
            <a:avLst/>
          </a:prstGeom>
        </p:spPr>
      </p:pic>
      <p:pic>
        <p:nvPicPr>
          <p:cNvPr id="11" name="Picture 10">
            <a:extLst>
              <a:ext uri="{FF2B5EF4-FFF2-40B4-BE49-F238E27FC236}">
                <a16:creationId xmlns:a16="http://schemas.microsoft.com/office/drawing/2014/main" id="{D9704F3F-3975-0117-1D6B-FC5B14DD001C}"/>
              </a:ext>
            </a:extLst>
          </p:cNvPr>
          <p:cNvPicPr>
            <a:picLocks noChangeAspect="1"/>
          </p:cNvPicPr>
          <p:nvPr/>
        </p:nvPicPr>
        <p:blipFill>
          <a:blip r:embed="rId5"/>
          <a:stretch>
            <a:fillRect/>
          </a:stretch>
        </p:blipFill>
        <p:spPr>
          <a:xfrm>
            <a:off x="6837733" y="3671316"/>
            <a:ext cx="4748140" cy="3246890"/>
          </a:xfrm>
          <a:prstGeom prst="rect">
            <a:avLst/>
          </a:prstGeom>
        </p:spPr>
      </p:pic>
    </p:spTree>
    <p:extLst>
      <p:ext uri="{BB962C8B-B14F-4D97-AF65-F5344CB8AC3E}">
        <p14:creationId xmlns:p14="http://schemas.microsoft.com/office/powerpoint/2010/main" val="2446977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2452-300D-4B61-4AC5-4F72CA29C7AD}"/>
              </a:ext>
            </a:extLst>
          </p:cNvPr>
          <p:cNvSpPr>
            <a:spLocks noGrp="1"/>
          </p:cNvSpPr>
          <p:nvPr>
            <p:ph type="title"/>
          </p:nvPr>
        </p:nvSpPr>
        <p:spPr/>
        <p:txBody>
          <a:bodyPr/>
          <a:lstStyle/>
          <a:p>
            <a:endParaRPr lang="en-US"/>
          </a:p>
        </p:txBody>
      </p:sp>
      <p:pic>
        <p:nvPicPr>
          <p:cNvPr id="5" name="Content Placeholder 4" descr="A graph with numbers and symbols&#10;&#10;Description automatically generated with medium confidence">
            <a:extLst>
              <a:ext uri="{FF2B5EF4-FFF2-40B4-BE49-F238E27FC236}">
                <a16:creationId xmlns:a16="http://schemas.microsoft.com/office/drawing/2014/main" id="{660E4740-035D-58E6-D502-81EE5B73C80F}"/>
              </a:ext>
            </a:extLst>
          </p:cNvPr>
          <p:cNvPicPr>
            <a:picLocks noGrp="1" noChangeAspect="1"/>
          </p:cNvPicPr>
          <p:nvPr>
            <p:ph idx="1"/>
          </p:nvPr>
        </p:nvPicPr>
        <p:blipFill>
          <a:blip r:embed="rId3"/>
          <a:stretch>
            <a:fillRect/>
          </a:stretch>
        </p:blipFill>
        <p:spPr>
          <a:xfrm>
            <a:off x="2409371" y="105331"/>
            <a:ext cx="7373257" cy="6647338"/>
          </a:xfrm>
        </p:spPr>
      </p:pic>
    </p:spTree>
    <p:extLst>
      <p:ext uri="{BB962C8B-B14F-4D97-AF65-F5344CB8AC3E}">
        <p14:creationId xmlns:p14="http://schemas.microsoft.com/office/powerpoint/2010/main" val="1899144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8289</TotalTime>
  <Words>1264</Words>
  <Application>Microsoft Macintosh PowerPoint</Application>
  <PresentationFormat>Widescreen</PresentationFormat>
  <Paragraphs>340</Paragraphs>
  <Slides>26</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Calibri Light</vt:lpstr>
      <vt:lpstr>CMR10</vt:lpstr>
      <vt:lpstr>Consolas</vt:lpstr>
      <vt:lpstr>Segoe UI</vt:lpstr>
      <vt:lpstr>Slack-Lato</vt:lpstr>
      <vt:lpstr>Söhne</vt:lpstr>
      <vt:lpstr>Times New Roman</vt:lpstr>
      <vt:lpstr>TimesNewRomanPS</vt:lpstr>
      <vt:lpstr>TimesNewRomanPSMT</vt:lpstr>
      <vt:lpstr>Office Theme</vt:lpstr>
      <vt:lpstr>Research in progress</vt:lpstr>
      <vt:lpstr>Wolbachia project</vt:lpstr>
      <vt:lpstr>Aciurina in NM comparison:</vt:lpstr>
      <vt:lpstr>Phylogeny</vt:lpstr>
      <vt:lpstr>PowerPoint Presentation</vt:lpstr>
      <vt:lpstr>How similar are bigeloviae and A. bigeloviae?</vt:lpstr>
      <vt:lpstr>Structure plot  – what is the optimum k? </vt:lpstr>
      <vt:lpstr>PowerPoint Presentation</vt:lpstr>
      <vt:lpstr>PowerPoint Presentation</vt:lpstr>
      <vt:lpstr>PowerPoint Presentation</vt:lpstr>
      <vt:lpstr>Tree Mix</vt:lpstr>
      <vt:lpstr>Tree Mix</vt:lpstr>
      <vt:lpstr>Next steps</vt:lpstr>
      <vt:lpstr>Trevor’s data only</vt:lpstr>
      <vt:lpstr>Per population</vt:lpstr>
      <vt:lpstr>PowerPoint Presentation</vt:lpstr>
      <vt:lpstr>Waiting for Trevor to run our data  </vt:lpstr>
      <vt:lpstr>Gall meta transcriptome study</vt:lpstr>
      <vt:lpstr>Making a table with:</vt:lpstr>
      <vt:lpstr>PowerPoint Presentation</vt:lpstr>
      <vt:lpstr>PowerPoint Presentation</vt:lpstr>
      <vt:lpstr>PowerPoint Presentation</vt:lpstr>
      <vt:lpstr>PowerPoint Presentation</vt:lpstr>
      <vt:lpstr>PowerPoint Presentation</vt:lpstr>
      <vt:lpstr>Warrior Wasp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progress</dc:title>
  <dc:creator>Manuela Londono Gaviria</dc:creator>
  <cp:lastModifiedBy>Manuela Londono Gaviria</cp:lastModifiedBy>
  <cp:revision>2</cp:revision>
  <dcterms:created xsi:type="dcterms:W3CDTF">2023-11-17T01:48:57Z</dcterms:created>
  <dcterms:modified xsi:type="dcterms:W3CDTF">2023-12-14T20:54:46Z</dcterms:modified>
</cp:coreProperties>
</file>